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</p:sldIdLst>
  <p:sldSz cy="5143500" cx="9144000"/>
  <p:notesSz cx="6858000" cy="9144000"/>
  <p:embeddedFontLst>
    <p:embeddedFont>
      <p:font typeface="Signika"/>
      <p:regular r:id="rId39"/>
      <p:bold r:id="rId40"/>
    </p:embeddedFont>
    <p:embeddedFont>
      <p:font typeface="Montserrat"/>
      <p:regular r:id="rId41"/>
      <p:bold r:id="rId42"/>
      <p:italic r:id="rId43"/>
      <p:boldItalic r:id="rId44"/>
    </p:embeddedFont>
    <p:embeddedFont>
      <p:font typeface="Montserrat Medium"/>
      <p:regular r:id="rId45"/>
      <p:bold r:id="rId46"/>
      <p:italic r:id="rId47"/>
      <p:boldItalic r:id="rId48"/>
    </p:embeddedFont>
    <p:embeddedFont>
      <p:font typeface="Rubik"/>
      <p:regular r:id="rId49"/>
      <p:bold r:id="rId50"/>
      <p:italic r:id="rId51"/>
      <p:boldItalic r:id="rId5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A9C84372-CE98-4128-B115-0553D8CDAFB0}">
  <a:tblStyle styleId="{A9C84372-CE98-4128-B115-0553D8CDAFB0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Signika-bold.fntdata"/><Relationship Id="rId42" Type="http://schemas.openxmlformats.org/officeDocument/2006/relationships/font" Target="fonts/Montserrat-bold.fntdata"/><Relationship Id="rId41" Type="http://schemas.openxmlformats.org/officeDocument/2006/relationships/font" Target="fonts/Montserrat-regular.fntdata"/><Relationship Id="rId44" Type="http://schemas.openxmlformats.org/officeDocument/2006/relationships/font" Target="fonts/Montserrat-boldItalic.fntdata"/><Relationship Id="rId43" Type="http://schemas.openxmlformats.org/officeDocument/2006/relationships/font" Target="fonts/Montserrat-italic.fntdata"/><Relationship Id="rId46" Type="http://schemas.openxmlformats.org/officeDocument/2006/relationships/font" Target="fonts/MontserratMedium-bold.fntdata"/><Relationship Id="rId45" Type="http://schemas.openxmlformats.org/officeDocument/2006/relationships/font" Target="fonts/MontserratMedium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font" Target="fonts/MontserratMedium-boldItalic.fntdata"/><Relationship Id="rId47" Type="http://schemas.openxmlformats.org/officeDocument/2006/relationships/font" Target="fonts/MontserratMedium-italic.fntdata"/><Relationship Id="rId49" Type="http://schemas.openxmlformats.org/officeDocument/2006/relationships/font" Target="fonts/Rubik-regular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font" Target="fonts/Signika-regular.fntdata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Rubik-italic.fntdata"/><Relationship Id="rId50" Type="http://schemas.openxmlformats.org/officeDocument/2006/relationships/font" Target="fonts/Rubik-bold.fntdata"/><Relationship Id="rId52" Type="http://schemas.openxmlformats.org/officeDocument/2006/relationships/font" Target="fonts/Rubik-bold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d09da308d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" name="Google Shape;52;g37d09da308d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7d09da308d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3" name="Google Shape;173;g37d09da308d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7e0466cfec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2" name="Google Shape;182;g37e0466cfec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1" sz="9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rPr b="1" lang="en">
                <a:solidFill>
                  <a:schemeClr val="dk1"/>
                </a:solidFill>
              </a:rPr>
              <a:t>Ron Heifetz</a:t>
            </a:r>
            <a:r>
              <a:rPr lang="en">
                <a:solidFill>
                  <a:schemeClr val="dk1"/>
                </a:solidFill>
              </a:rPr>
              <a:t> is a renowned leadership expert, author, and educator known for developing the concept of </a:t>
            </a:r>
            <a:r>
              <a:rPr b="1" lang="en">
                <a:solidFill>
                  <a:schemeClr val="dk1"/>
                </a:solidFill>
              </a:rPr>
              <a:t>adaptive leadership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rPr lang="en">
                <a:solidFill>
                  <a:schemeClr val="dk1"/>
                </a:solidFill>
              </a:rPr>
              <a:t>Heifetz introduced the idea that some problems (adaptive problems) cannot be solved by authority or expertise alone—they require </a:t>
            </a:r>
            <a:r>
              <a:rPr b="1" lang="en">
                <a:solidFill>
                  <a:schemeClr val="dk1"/>
                </a:solidFill>
              </a:rPr>
              <a:t>learning, behavior change, and shared responsibility</a:t>
            </a:r>
            <a:endParaRPr b="1" sz="9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rPr b="1" lang="en">
                <a:solidFill>
                  <a:schemeClr val="dk1"/>
                </a:solidFill>
              </a:rPr>
              <a:t>Heifetz</a:t>
            </a:r>
            <a:r>
              <a:rPr lang="en">
                <a:solidFill>
                  <a:schemeClr val="dk1"/>
                </a:solidFill>
              </a:rPr>
              <a:t> is pronounced: </a:t>
            </a:r>
            <a:r>
              <a:rPr b="1" lang="en">
                <a:solidFill>
                  <a:schemeClr val="dk1"/>
                </a:solidFill>
              </a:rPr>
              <a:t>HIGH-fetz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100"/>
              <a:buNone/>
            </a:pPr>
            <a:r>
              <a:rPr b="1" lang="en" sz="1300">
                <a:solidFill>
                  <a:schemeClr val="dk1"/>
                </a:solidFill>
              </a:rPr>
              <a:t>Key Contributions:</a:t>
            </a:r>
            <a:endParaRPr b="1" sz="13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>
                <a:solidFill>
                  <a:schemeClr val="dk1"/>
                </a:solidFill>
              </a:rPr>
              <a:t>Adaptive Leadership Framework:</a:t>
            </a:r>
            <a:br>
              <a:rPr b="1"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 Heifetz introduced the idea that some problems (adaptive problems) cannot be solved by authority or expertise alone—they require </a:t>
            </a:r>
            <a:r>
              <a:rPr b="1" lang="en">
                <a:solidFill>
                  <a:schemeClr val="dk1"/>
                </a:solidFill>
              </a:rPr>
              <a:t>learning, behavior change, and shared responsibility</a:t>
            </a:r>
            <a:r>
              <a:rPr lang="en">
                <a:solidFill>
                  <a:schemeClr val="dk1"/>
                </a:solidFill>
              </a:rPr>
              <a:t>.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>
                <a:solidFill>
                  <a:schemeClr val="dk1"/>
                </a:solidFill>
              </a:rPr>
              <a:t>Core Concepts:</a:t>
            </a:r>
            <a:br>
              <a:rPr b="1" lang="en">
                <a:solidFill>
                  <a:schemeClr val="dk1"/>
                </a:solidFill>
              </a:rPr>
            </a:br>
            <a:endParaRPr b="1"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b="1" lang="en">
                <a:solidFill>
                  <a:schemeClr val="dk1"/>
                </a:solidFill>
              </a:rPr>
              <a:t>“Get on the balcony”</a:t>
            </a:r>
            <a:r>
              <a:rPr lang="en">
                <a:solidFill>
                  <a:schemeClr val="dk1"/>
                </a:solidFill>
              </a:rPr>
              <a:t> – Step back to see the bigger picture.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b="1" lang="en">
                <a:solidFill>
                  <a:schemeClr val="dk1"/>
                </a:solidFill>
              </a:rPr>
              <a:t>“Hold steady”</a:t>
            </a:r>
            <a:r>
              <a:rPr lang="en">
                <a:solidFill>
                  <a:schemeClr val="dk1"/>
                </a:solidFill>
              </a:rPr>
              <a:t> – Don’t rush to fix; allow discomfort and dialogue.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b="1" lang="en">
                <a:solidFill>
                  <a:schemeClr val="dk1"/>
                </a:solidFill>
              </a:rPr>
              <a:t>“Regulate the heat”</a:t>
            </a:r>
            <a:r>
              <a:rPr lang="en">
                <a:solidFill>
                  <a:schemeClr val="dk1"/>
                </a:solidFill>
              </a:rPr>
              <a:t> – Maintain productive levels of pressure to encourage growth.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b="1" lang="en">
                <a:solidFill>
                  <a:schemeClr val="dk1"/>
                </a:solidFill>
              </a:rPr>
              <a:t>“Give the work back”</a:t>
            </a:r>
            <a:r>
              <a:rPr lang="en">
                <a:solidFill>
                  <a:schemeClr val="dk1"/>
                </a:solidFill>
              </a:rPr>
              <a:t> – Empower others to take ownership.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>
                <a:solidFill>
                  <a:schemeClr val="dk1"/>
                </a:solidFill>
              </a:rPr>
              <a:t>Books:</a:t>
            </a:r>
            <a:br>
              <a:rPr b="1" lang="en">
                <a:solidFill>
                  <a:schemeClr val="dk1"/>
                </a:solidFill>
              </a:rPr>
            </a:br>
            <a:endParaRPr b="1"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i="1" lang="en">
                <a:solidFill>
                  <a:schemeClr val="dk1"/>
                </a:solidFill>
              </a:rPr>
              <a:t>Leadership Without Easy Answers</a:t>
            </a:r>
            <a:r>
              <a:rPr lang="en">
                <a:solidFill>
                  <a:schemeClr val="dk1"/>
                </a:solidFill>
              </a:rPr>
              <a:t> (1994)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i="1" lang="en">
                <a:solidFill>
                  <a:schemeClr val="dk1"/>
                </a:solidFill>
              </a:rPr>
              <a:t>The Practice of Adaptive Leadership</a:t>
            </a:r>
            <a:r>
              <a:rPr lang="en">
                <a:solidFill>
                  <a:schemeClr val="dk1"/>
                </a:solidFill>
              </a:rPr>
              <a:t> (2009, with Marty Linsky and Alexander Grashow)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">
                <a:solidFill>
                  <a:schemeClr val="dk1"/>
                </a:solidFill>
              </a:rPr>
              <a:t>Heifetz’s work is especially relevant to community school leaders tackling challenges like equity, engagement, and trust—problems that require </a:t>
            </a:r>
            <a:r>
              <a:rPr b="1" lang="en">
                <a:solidFill>
                  <a:schemeClr val="dk1"/>
                </a:solidFill>
              </a:rPr>
              <a:t>adaptive, not just technical</a:t>
            </a:r>
            <a:r>
              <a:rPr lang="en">
                <a:solidFill>
                  <a:schemeClr val="dk1"/>
                </a:solidFill>
              </a:rPr>
              <a:t> responses.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">
                <a:solidFill>
                  <a:schemeClr val="dk1"/>
                </a:solidFill>
              </a:rPr>
              <a:t>Would you like a slide summarizing Heifetz’s ideas and relevance to community schools?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b="1" lang="en" sz="1000">
                <a:solidFill>
                  <a:schemeClr val="dk1"/>
                </a:solidFill>
              </a:rPr>
              <a:t>You said: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</a:pPr>
            <a:r>
              <a:rPr lang="en">
                <a:solidFill>
                  <a:schemeClr val="dk1"/>
                </a:solidFill>
              </a:rPr>
              <a:t>how do you pronounce Heifetz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</a:rPr>
              <a:t>Heifetz</a:t>
            </a:r>
            <a:r>
              <a:rPr lang="en">
                <a:solidFill>
                  <a:schemeClr val="dk1"/>
                </a:solidFill>
              </a:rPr>
              <a:t> is pronounced: </a:t>
            </a:r>
            <a:r>
              <a:rPr b="1" lang="en">
                <a:solidFill>
                  <a:schemeClr val="dk1"/>
                </a:solidFill>
              </a:rPr>
              <a:t>HIGH-fetz</a:t>
            </a:r>
            <a:br>
              <a:rPr b="1"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 (Like "high" + "fetz" with a short “e” sound)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7d09da308d_0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0" name="Google Shape;190;g37d09da308d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At the heart of Community Schools is - Relationship building and the ability to leverage everyones strengths- Staff, students, families, communities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7d09da308d_0_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5" name="Google Shape;195;g37d09da308d_0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rPr b="1" lang="en" sz="900">
                <a:solidFill>
                  <a:schemeClr val="dk1"/>
                </a:solidFill>
              </a:rPr>
              <a:t>Do you believe you are creative? How can you use creativity to solve some of the challenges with after school programming? Share how you typically work to solve problems</a:t>
            </a:r>
            <a:endParaRPr b="1" sz="9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7d09da308d_0_1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6" name="Google Shape;206;g37d09da308d_0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7d09da308d_0_2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2" name="Google Shape;222;g37d09da308d_0_2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7d4728df15_1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8" name="Google Shape;238;g37d4728df15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Just like we practice to play sports, stretch before a long run or take many </a:t>
            </a:r>
            <a:r>
              <a:rPr lang="en"/>
              <a:t>lesions</a:t>
            </a:r>
            <a:r>
              <a:rPr lang="en"/>
              <a:t> to learn to play a </a:t>
            </a:r>
            <a:r>
              <a:rPr lang="en"/>
              <a:t>musical</a:t>
            </a:r>
            <a:r>
              <a:rPr lang="en"/>
              <a:t> instrument- being creative takes practice! Lets warm up our brains. Group think,turn and talk, brainstorming, forced connections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50">
                <a:solidFill>
                  <a:srgbClr val="141413"/>
                </a:solidFill>
                <a:latin typeface="Avenir"/>
                <a:ea typeface="Avenir"/>
                <a:cs typeface="Avenir"/>
                <a:sym typeface="Avenir"/>
              </a:rPr>
              <a:t>Ideas are the same. The more ideas you have to choose from,</a:t>
            </a:r>
            <a:endParaRPr sz="750">
              <a:solidFill>
                <a:srgbClr val="141413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50">
                <a:solidFill>
                  <a:srgbClr val="141413"/>
                </a:solidFill>
                <a:latin typeface="Avenir"/>
                <a:ea typeface="Avenir"/>
                <a:cs typeface="Avenir"/>
                <a:sym typeface="Avenir"/>
              </a:rPr>
              <a:t>the greater your chances of getting a good one.</a:t>
            </a:r>
            <a:endParaRPr sz="750">
              <a:solidFill>
                <a:srgbClr val="141413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7e0466cfec_0_4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9" name="Google Shape;249;g37e0466cfec_0_4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7d09da308d_0_1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4" name="Google Shape;254;g37d09da308d_0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What is the real problem?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37e0466cfec_0_1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4" name="Google Shape;264;g37e0466cfec_0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7d09da308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7d09da308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37e0466cfe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5" name="Google Shape;275;g37e0466cfe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1" sz="9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chemeClr val="dk1"/>
                </a:solidFill>
              </a:rPr>
              <a:t>Using the Five Whys (Clarify Stage)</a:t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Here’s how you could guide them: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b="1" lang="en">
                <a:solidFill>
                  <a:schemeClr val="dk1"/>
                </a:solidFill>
              </a:rPr>
              <a:t>Why is snack time so chaotic?</a:t>
            </a:r>
            <a:br>
              <a:rPr b="1"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 Because kids all rush at once and fight over certain snacks.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b="1" lang="en">
                <a:solidFill>
                  <a:schemeClr val="dk1"/>
                </a:solidFill>
              </a:rPr>
              <a:t>Why do kids all rush at once?</a:t>
            </a:r>
            <a:br>
              <a:rPr b="1"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 Because they’re hungry and want to make sure they get their favorite snacks.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b="1" lang="en">
                <a:solidFill>
                  <a:schemeClr val="dk1"/>
                </a:solidFill>
              </a:rPr>
              <a:t>Why do they feel like they won’t get their favorite snacks?</a:t>
            </a:r>
            <a:br>
              <a:rPr b="1"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 Because supplies are limited, and the “good snacks” run out first.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b="1" lang="en">
                <a:solidFill>
                  <a:schemeClr val="dk1"/>
                </a:solidFill>
              </a:rPr>
              <a:t>Why are supplies limited / uneven?</a:t>
            </a:r>
            <a:br>
              <a:rPr b="1"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 Because the program doesn’t have a system for distributing snacks fairly or for ensuring enough of each type.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b="1" lang="en">
                <a:solidFill>
                  <a:schemeClr val="dk1"/>
                </a:solidFill>
              </a:rPr>
              <a:t>Why doesn’t the program have a system?</a:t>
            </a:r>
            <a:br>
              <a:rPr b="1"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 Because snack time has always been handled casually, without clear routines, expectations, or student input.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7e0466cfec_0_1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5" name="Google Shape;285;g37e0466cfec_0_1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1" sz="9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chemeClr val="dk1"/>
                </a:solidFill>
              </a:rPr>
              <a:t>Using the Five Whys (Clarify Stage)</a:t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Here’s how you could guide them: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b="1" lang="en">
                <a:solidFill>
                  <a:schemeClr val="dk1"/>
                </a:solidFill>
              </a:rPr>
              <a:t>Why is snack time so chaotic?</a:t>
            </a:r>
            <a:br>
              <a:rPr b="1"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 Because kids all rush at once and fight over certain snacks.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b="1" lang="en">
                <a:solidFill>
                  <a:schemeClr val="dk1"/>
                </a:solidFill>
              </a:rPr>
              <a:t>Why do kids all rush at once?</a:t>
            </a:r>
            <a:br>
              <a:rPr b="1"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 Because they’re hungry and want to make sure they get their favorite snacks.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b="1" lang="en">
                <a:solidFill>
                  <a:schemeClr val="dk1"/>
                </a:solidFill>
              </a:rPr>
              <a:t>Why do they feel like they won’t get their favorite snacks?</a:t>
            </a:r>
            <a:br>
              <a:rPr b="1"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 Because supplies are limited, and the “good snacks” run out first.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b="1" lang="en">
                <a:solidFill>
                  <a:schemeClr val="dk1"/>
                </a:solidFill>
              </a:rPr>
              <a:t>Why are supplies limited / uneven?</a:t>
            </a:r>
            <a:br>
              <a:rPr b="1"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 Because the program doesn’t have a system for distributing snacks fairly or for ensuring enough of each type.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b="1" lang="en">
                <a:solidFill>
                  <a:schemeClr val="dk1"/>
                </a:solidFill>
              </a:rPr>
              <a:t>Why doesn’t the program have a system?</a:t>
            </a:r>
            <a:br>
              <a:rPr b="1"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 Because snack time has always been handled casually, without clear routines, expectations, or student input.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7e0466cfec_0_2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7" name="Google Shape;297;g37e0466cfec_0_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chemeClr val="dk1"/>
                </a:solidFill>
              </a:rPr>
              <a:t>Facilitator Prompts for Snack Time Scenario</a:t>
            </a:r>
            <a:endParaRPr b="1" sz="13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b="1" lang="en">
                <a:solidFill>
                  <a:schemeClr val="dk1"/>
                </a:solidFill>
              </a:rPr>
              <a:t>Opening the discussion</a:t>
            </a:r>
            <a:br>
              <a:rPr b="1" lang="en">
                <a:solidFill>
                  <a:schemeClr val="dk1"/>
                </a:solidFill>
              </a:rPr>
            </a:br>
            <a:endParaRPr b="1"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“What feels most familiar about this exaggerated snack-time chaos?”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“If you were one of the staff in this situation, what would be running through your head?”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b="1" lang="en">
                <a:solidFill>
                  <a:schemeClr val="dk1"/>
                </a:solidFill>
              </a:rPr>
              <a:t>Exploring the first ‘Why’</a:t>
            </a:r>
            <a:br>
              <a:rPr b="1" lang="en">
                <a:solidFill>
                  <a:schemeClr val="dk1"/>
                </a:solidFill>
              </a:rPr>
            </a:br>
            <a:endParaRPr b="1"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“Why do you think the kids are rushing to the snack table?”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“Are they all motivated by the same reason, or could there be different reasons for different students?”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b="1" lang="en">
                <a:solidFill>
                  <a:schemeClr val="dk1"/>
                </a:solidFill>
              </a:rPr>
              <a:t>Digging into fairness and systems</a:t>
            </a:r>
            <a:br>
              <a:rPr b="1" lang="en">
                <a:solidFill>
                  <a:schemeClr val="dk1"/>
                </a:solidFill>
              </a:rPr>
            </a:br>
            <a:endParaRPr b="1"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“What does this tell us about routines, rules, and expectations at snack time?”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“What assumptions might the program be making about kids and snacks?”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b="1" lang="en">
                <a:solidFill>
                  <a:schemeClr val="dk1"/>
                </a:solidFill>
              </a:rPr>
              <a:t>Considering resources and structure</a:t>
            </a:r>
            <a:br>
              <a:rPr b="1" lang="en">
                <a:solidFill>
                  <a:schemeClr val="dk1"/>
                </a:solidFill>
              </a:rPr>
            </a:br>
            <a:endParaRPr b="1"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“Is the problem really about the snacks themselves, or about how they’re managed?”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“If snacks were unlimited, would the chaos go away — or would some issues remain?”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b="1" lang="en">
                <a:solidFill>
                  <a:schemeClr val="dk1"/>
                </a:solidFill>
              </a:rPr>
              <a:t>Connecting back to the Clarify stage</a:t>
            </a:r>
            <a:br>
              <a:rPr b="1" lang="en">
                <a:solidFill>
                  <a:schemeClr val="dk1"/>
                </a:solidFill>
              </a:rPr>
            </a:br>
            <a:endParaRPr b="1"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“Which of the ‘Whys’ feels closest to the </a:t>
            </a:r>
            <a:r>
              <a:rPr i="1" lang="en">
                <a:solidFill>
                  <a:schemeClr val="dk1"/>
                </a:solidFill>
              </a:rPr>
              <a:t>real</a:t>
            </a:r>
            <a:r>
              <a:rPr lang="en">
                <a:solidFill>
                  <a:schemeClr val="dk1"/>
                </a:solidFill>
              </a:rPr>
              <a:t> root of the problem?”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“What is this situation </a:t>
            </a:r>
            <a:r>
              <a:rPr i="1" lang="en">
                <a:solidFill>
                  <a:schemeClr val="dk1"/>
                </a:solidFill>
              </a:rPr>
              <a:t>actually</a:t>
            </a:r>
            <a:r>
              <a:rPr lang="en">
                <a:solidFill>
                  <a:schemeClr val="dk1"/>
                </a:solidFill>
              </a:rPr>
              <a:t> about — hunger, fairness, routines, or something else?”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“If we rephrased the problem in a neutral way, how would we state it?”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37e0466cfec_0_2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8" name="Google Shape;308;g37e0466cfec_0_2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700">
                <a:solidFill>
                  <a:schemeClr val="dk1"/>
                </a:solidFill>
              </a:rPr>
              <a:t>1. Frame the Challenge as a “How Might We…?” Question</a:t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Take the clarified root problem and turn it into a </a:t>
            </a:r>
            <a:r>
              <a:rPr b="1" lang="en">
                <a:solidFill>
                  <a:schemeClr val="dk1"/>
                </a:solidFill>
              </a:rPr>
              <a:t>neutral, generative challenge statement</a:t>
            </a:r>
            <a:r>
              <a:rPr lang="en">
                <a:solidFill>
                  <a:schemeClr val="dk1"/>
                </a:solidFill>
              </a:rPr>
              <a:t>. Example: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“How might we create snack routines that feel fair, calm, and enjoyable for students?”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“How might we give kids a voice in snack choices while keeping things orderly?”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👉 This helps practitioners focus on </a:t>
            </a:r>
            <a:r>
              <a:rPr i="1" lang="en">
                <a:solidFill>
                  <a:schemeClr val="dk1"/>
                </a:solidFill>
              </a:rPr>
              <a:t>possibility</a:t>
            </a:r>
            <a:r>
              <a:rPr lang="en">
                <a:solidFill>
                  <a:schemeClr val="dk1"/>
                </a:solidFill>
              </a:rPr>
              <a:t> rather than blame.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700">
                <a:solidFill>
                  <a:schemeClr val="dk1"/>
                </a:solidFill>
              </a:rPr>
              <a:t>2. Use Quickfire Brainstorming (Divergent Thinking)</a:t>
            </a:r>
            <a:endParaRPr b="1" sz="17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Give each person a stack of sticky notes or an online whiteboard space.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Set a timer for 5 minutes.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Ask them to write </a:t>
            </a:r>
            <a:r>
              <a:rPr b="1" lang="en">
                <a:solidFill>
                  <a:schemeClr val="dk1"/>
                </a:solidFill>
              </a:rPr>
              <a:t>one idea per sticky note</a:t>
            </a:r>
            <a:r>
              <a:rPr lang="en">
                <a:solidFill>
                  <a:schemeClr val="dk1"/>
                </a:solidFill>
              </a:rPr>
              <a:t> — the wilder, the better.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Encourage building off others’ ideas: “Yes, and…” instead of “Yes, but…”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Remind them: </a:t>
            </a:r>
            <a:r>
              <a:rPr i="1" lang="en">
                <a:solidFill>
                  <a:schemeClr val="dk1"/>
                </a:solidFill>
              </a:rPr>
              <a:t>Quantity over quality at this stage.</a:t>
            </a:r>
            <a:br>
              <a:rPr i="1" lang="en">
                <a:solidFill>
                  <a:schemeClr val="dk1"/>
                </a:solidFill>
              </a:rPr>
            </a:br>
            <a:endParaRPr i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Prompt lines you can use: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“If money and staff weren’t an issue, what would you try?”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“What’s the silliest idea you can come up with that </a:t>
            </a:r>
            <a:r>
              <a:rPr i="1" lang="en">
                <a:solidFill>
                  <a:schemeClr val="dk1"/>
                </a:solidFill>
              </a:rPr>
              <a:t>might actually work</a:t>
            </a:r>
            <a:r>
              <a:rPr lang="en">
                <a:solidFill>
                  <a:schemeClr val="dk1"/>
                </a:solidFill>
              </a:rPr>
              <a:t>?”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“Imagine the kids designed snack time themselves — what would it look like?”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700">
                <a:solidFill>
                  <a:schemeClr val="dk1"/>
                </a:solidFill>
              </a:rPr>
              <a:t>3. Add a Twist with Brainwriting or Role-Storming</a:t>
            </a:r>
            <a:endParaRPr b="1" sz="17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>
                <a:solidFill>
                  <a:schemeClr val="dk1"/>
                </a:solidFill>
              </a:rPr>
              <a:t>Brainwriting</a:t>
            </a:r>
            <a:r>
              <a:rPr lang="en">
                <a:solidFill>
                  <a:schemeClr val="dk1"/>
                </a:solidFill>
              </a:rPr>
              <a:t>: Each person writes 2–3 ideas, then passes the paper to someone else who </a:t>
            </a:r>
            <a:r>
              <a:rPr i="1" lang="en">
                <a:solidFill>
                  <a:schemeClr val="dk1"/>
                </a:solidFill>
              </a:rPr>
              <a:t>adds on</a:t>
            </a:r>
            <a:r>
              <a:rPr lang="en">
                <a:solidFill>
                  <a:schemeClr val="dk1"/>
                </a:solidFill>
              </a:rPr>
              <a:t> or </a:t>
            </a:r>
            <a:r>
              <a:rPr i="1" lang="en">
                <a:solidFill>
                  <a:schemeClr val="dk1"/>
                </a:solidFill>
              </a:rPr>
              <a:t>builds further.</a:t>
            </a:r>
            <a:br>
              <a:rPr i="1" lang="en">
                <a:solidFill>
                  <a:schemeClr val="dk1"/>
                </a:solidFill>
              </a:rPr>
            </a:br>
            <a:endParaRPr i="1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>
                <a:solidFill>
                  <a:schemeClr val="dk1"/>
                </a:solidFill>
              </a:rPr>
              <a:t>Role-Storming</a:t>
            </a:r>
            <a:r>
              <a:rPr lang="en">
                <a:solidFill>
                  <a:schemeClr val="dk1"/>
                </a:solidFill>
              </a:rPr>
              <a:t>: Ask them to ideate as if they were a </a:t>
            </a:r>
            <a:r>
              <a:rPr b="1" lang="en">
                <a:solidFill>
                  <a:schemeClr val="dk1"/>
                </a:solidFill>
              </a:rPr>
              <a:t>hungry 3rd grader</a:t>
            </a:r>
            <a:r>
              <a:rPr lang="en">
                <a:solidFill>
                  <a:schemeClr val="dk1"/>
                </a:solidFill>
              </a:rPr>
              <a:t>, a </a:t>
            </a:r>
            <a:r>
              <a:rPr b="1" lang="en">
                <a:solidFill>
                  <a:schemeClr val="dk1"/>
                </a:solidFill>
              </a:rPr>
              <a:t>frustrated staff member</a:t>
            </a:r>
            <a:r>
              <a:rPr lang="en">
                <a:solidFill>
                  <a:schemeClr val="dk1"/>
                </a:solidFill>
              </a:rPr>
              <a:t>, or even a </a:t>
            </a:r>
            <a:r>
              <a:rPr b="1" lang="en">
                <a:solidFill>
                  <a:schemeClr val="dk1"/>
                </a:solidFill>
              </a:rPr>
              <a:t>pretzel</a:t>
            </a:r>
            <a:r>
              <a:rPr lang="en">
                <a:solidFill>
                  <a:schemeClr val="dk1"/>
                </a:solidFill>
              </a:rPr>
              <a:t> (“What would the pretzel suggest?”). This keeps energy up and sparks fresh perspectives.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700">
                <a:solidFill>
                  <a:schemeClr val="dk1"/>
                </a:solidFill>
              </a:rPr>
              <a:t>4. Cluster and Vote (Convergent Thinking)</a:t>
            </a:r>
            <a:endParaRPr b="1" sz="17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Group similar ideas together (fairness systems, snack variety, student leadership, etc.).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Give everyone 3–5 dot stickers (or virtual votes) to place on their favorite/most promising ideas.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Discuss: “What do the top-voted ideas have in common?”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700">
                <a:solidFill>
                  <a:schemeClr val="dk1"/>
                </a:solidFill>
              </a:rPr>
              <a:t>5. Transition to Next Steps</a:t>
            </a:r>
            <a:endParaRPr b="1" sz="17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End by identifying a couple of </a:t>
            </a:r>
            <a:r>
              <a:rPr b="1" lang="en">
                <a:solidFill>
                  <a:schemeClr val="dk1"/>
                </a:solidFill>
              </a:rPr>
              <a:t>small, testable changes</a:t>
            </a:r>
            <a:r>
              <a:rPr lang="en">
                <a:solidFill>
                  <a:schemeClr val="dk1"/>
                </a:solidFill>
              </a:rPr>
              <a:t> that could be prototyped in real programs.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Example: Try a snack rotation chart for a week, or let one student be the “snack captain” each day.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</a:rPr>
              <a:t>Frame the Challenge as a “How Might We…?” Question</a:t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Take the clarified root problem and turn it into a </a:t>
            </a:r>
            <a:r>
              <a:rPr b="1" lang="en">
                <a:solidFill>
                  <a:schemeClr val="dk1"/>
                </a:solidFill>
              </a:rPr>
              <a:t>neutral, generative challenge statement</a:t>
            </a:r>
            <a:r>
              <a:rPr lang="en">
                <a:solidFill>
                  <a:schemeClr val="dk1"/>
                </a:solidFill>
              </a:rPr>
              <a:t>. Example: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“How might we create snack routines that feel fair, calm, and enjoyable for students?”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“How might we give kids a voice in snack choices while keeping things orderly?”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👉 This helps practitioners focus on </a:t>
            </a:r>
            <a:r>
              <a:rPr i="1" lang="en">
                <a:solidFill>
                  <a:schemeClr val="dk1"/>
                </a:solidFill>
              </a:rPr>
              <a:t>possibility</a:t>
            </a:r>
            <a:r>
              <a:rPr lang="en">
                <a:solidFill>
                  <a:schemeClr val="dk1"/>
                </a:solidFill>
              </a:rPr>
              <a:t> rather than blame.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</a:rPr>
              <a:t>2. Use Quickfire Brainstorming (Divergent Thinking)</a:t>
            </a:r>
            <a:endParaRPr b="1" sz="17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Give each person a stack of sticky notes or an online whiteboard space.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Set a timer for 5 minutes.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Ask them to write </a:t>
            </a:r>
            <a:r>
              <a:rPr b="1" lang="en">
                <a:solidFill>
                  <a:schemeClr val="dk1"/>
                </a:solidFill>
              </a:rPr>
              <a:t>one idea per sticky note</a:t>
            </a:r>
            <a:r>
              <a:rPr lang="en">
                <a:solidFill>
                  <a:schemeClr val="dk1"/>
                </a:solidFill>
              </a:rPr>
              <a:t> — the wilder, the better.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Encourage building off others’ ideas: “Yes, and…” instead of “Yes, but…”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Remind them: </a:t>
            </a:r>
            <a:r>
              <a:rPr i="1" lang="en">
                <a:solidFill>
                  <a:schemeClr val="dk1"/>
                </a:solidFill>
              </a:rPr>
              <a:t>Quantity over quality at this stage.</a:t>
            </a:r>
            <a:br>
              <a:rPr i="1" lang="en">
                <a:solidFill>
                  <a:schemeClr val="dk1"/>
                </a:solidFill>
              </a:rPr>
            </a:br>
            <a:endParaRPr i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Prompt lines you can use: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“If money and staff weren’t an issue, what would you try?”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“What’s the silliest idea you can come up with that </a:t>
            </a:r>
            <a:r>
              <a:rPr i="1" lang="en">
                <a:solidFill>
                  <a:schemeClr val="dk1"/>
                </a:solidFill>
              </a:rPr>
              <a:t>might actually work</a:t>
            </a:r>
            <a:r>
              <a:rPr lang="en">
                <a:solidFill>
                  <a:schemeClr val="dk1"/>
                </a:solidFill>
              </a:rPr>
              <a:t>?”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“Imagine the kids designed snack time themselves — what would it look like?”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</a:rPr>
              <a:t>3. Add a Twist with Brainwriting or Role-Storming</a:t>
            </a:r>
            <a:endParaRPr b="1" sz="17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>
                <a:solidFill>
                  <a:schemeClr val="dk1"/>
                </a:solidFill>
              </a:rPr>
              <a:t>Brainwriting</a:t>
            </a:r>
            <a:r>
              <a:rPr lang="en">
                <a:solidFill>
                  <a:schemeClr val="dk1"/>
                </a:solidFill>
              </a:rPr>
              <a:t>: Each person writes 2–3 ideas, then passes the paper to someone else who </a:t>
            </a:r>
            <a:r>
              <a:rPr i="1" lang="en">
                <a:solidFill>
                  <a:schemeClr val="dk1"/>
                </a:solidFill>
              </a:rPr>
              <a:t>adds on</a:t>
            </a:r>
            <a:r>
              <a:rPr lang="en">
                <a:solidFill>
                  <a:schemeClr val="dk1"/>
                </a:solidFill>
              </a:rPr>
              <a:t> or </a:t>
            </a:r>
            <a:r>
              <a:rPr i="1" lang="en">
                <a:solidFill>
                  <a:schemeClr val="dk1"/>
                </a:solidFill>
              </a:rPr>
              <a:t>builds further.</a:t>
            </a:r>
            <a:br>
              <a:rPr i="1" lang="en">
                <a:solidFill>
                  <a:schemeClr val="dk1"/>
                </a:solidFill>
              </a:rPr>
            </a:br>
            <a:endParaRPr i="1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>
                <a:solidFill>
                  <a:schemeClr val="dk1"/>
                </a:solidFill>
              </a:rPr>
              <a:t>Role-Storming</a:t>
            </a:r>
            <a:r>
              <a:rPr lang="en">
                <a:solidFill>
                  <a:schemeClr val="dk1"/>
                </a:solidFill>
              </a:rPr>
              <a:t>: Ask them to ideate as if they were a </a:t>
            </a:r>
            <a:r>
              <a:rPr b="1" lang="en">
                <a:solidFill>
                  <a:schemeClr val="dk1"/>
                </a:solidFill>
              </a:rPr>
              <a:t>hungry 3rd grader</a:t>
            </a:r>
            <a:r>
              <a:rPr lang="en">
                <a:solidFill>
                  <a:schemeClr val="dk1"/>
                </a:solidFill>
              </a:rPr>
              <a:t>, a </a:t>
            </a:r>
            <a:r>
              <a:rPr b="1" lang="en">
                <a:solidFill>
                  <a:schemeClr val="dk1"/>
                </a:solidFill>
              </a:rPr>
              <a:t>frustrated staff member</a:t>
            </a:r>
            <a:r>
              <a:rPr lang="en">
                <a:solidFill>
                  <a:schemeClr val="dk1"/>
                </a:solidFill>
              </a:rPr>
              <a:t>, or even a </a:t>
            </a:r>
            <a:r>
              <a:rPr b="1" lang="en">
                <a:solidFill>
                  <a:schemeClr val="dk1"/>
                </a:solidFill>
              </a:rPr>
              <a:t>pretzel</a:t>
            </a:r>
            <a:r>
              <a:rPr lang="en">
                <a:solidFill>
                  <a:schemeClr val="dk1"/>
                </a:solidFill>
              </a:rPr>
              <a:t> (“What would the pretzel suggest?”). This keeps energy up and sparks fresh perspectives.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</a:rPr>
              <a:t>4. Cluster and Vote (Convergent Thinking)</a:t>
            </a:r>
            <a:endParaRPr b="1" sz="17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Group similar ideas together (fairness systems, snack variety, student leadership, etc.).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Give everyone 3–5 dot stickers (or virtual votes) to place on their favorite/most promising ideas.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Discuss: “What do the top-voted ideas have in common?”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</a:rPr>
              <a:t>5. Transition to Next Steps</a:t>
            </a:r>
            <a:endParaRPr b="1" sz="17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End by identifying a couple of </a:t>
            </a:r>
            <a:r>
              <a:rPr b="1" lang="en">
                <a:solidFill>
                  <a:schemeClr val="dk1"/>
                </a:solidFill>
              </a:rPr>
              <a:t>small, testable changes</a:t>
            </a:r>
            <a:r>
              <a:rPr lang="en">
                <a:solidFill>
                  <a:schemeClr val="dk1"/>
                </a:solidFill>
              </a:rPr>
              <a:t> that could be prototyped in real programs.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Example: Try a snack rotation chart for a week, or let one student be the “snack captain” each day.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✨ This way, the group doesn’t just come up with abstract solutions — they leave with concrete, playful, and </a:t>
            </a:r>
            <a:r>
              <a:rPr i="1" lang="en">
                <a:solidFill>
                  <a:schemeClr val="dk1"/>
                </a:solidFill>
              </a:rPr>
              <a:t>practical</a:t>
            </a:r>
            <a:r>
              <a:rPr lang="en">
                <a:solidFill>
                  <a:schemeClr val="dk1"/>
                </a:solidFill>
              </a:rPr>
              <a:t> experiments to try.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1" sz="13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37e0466cfec_0_3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7" name="Google Shape;317;g37e0466cfec_0_3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700">
                <a:solidFill>
                  <a:schemeClr val="dk1"/>
                </a:solidFill>
              </a:rPr>
              <a:t>🍎 Wild-but-Possible Snack Solutions Menu</a:t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chemeClr val="dk1"/>
                </a:solidFill>
              </a:rPr>
              <a:t>Fairness Systems</a:t>
            </a:r>
            <a:endParaRPr b="1" sz="13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>
                <a:solidFill>
                  <a:schemeClr val="dk1"/>
                </a:solidFill>
              </a:rPr>
              <a:t>Snack Lottery</a:t>
            </a:r>
            <a:r>
              <a:rPr lang="en">
                <a:solidFill>
                  <a:schemeClr val="dk1"/>
                </a:solidFill>
              </a:rPr>
              <a:t>: Kids draw a number, and that’s their order in line. (Numbers switch daily so it feels fair.)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>
                <a:solidFill>
                  <a:schemeClr val="dk1"/>
                </a:solidFill>
              </a:rPr>
              <a:t>Rotating Snack Captain</a:t>
            </a:r>
            <a:r>
              <a:rPr lang="en">
                <a:solidFill>
                  <a:schemeClr val="dk1"/>
                </a:solidFill>
              </a:rPr>
              <a:t>: Each day a different student helps distribute snacks.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>
                <a:solidFill>
                  <a:schemeClr val="dk1"/>
                </a:solidFill>
              </a:rPr>
              <a:t>Color-Coded Tickets</a:t>
            </a:r>
            <a:r>
              <a:rPr lang="en">
                <a:solidFill>
                  <a:schemeClr val="dk1"/>
                </a:solidFill>
              </a:rPr>
              <a:t>: Kids get a ticket with their snack choice ahead of time, avoiding the rush.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chemeClr val="dk1"/>
                </a:solidFill>
              </a:rPr>
              <a:t>Voice + Choice</a:t>
            </a:r>
            <a:endParaRPr b="1" sz="13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>
                <a:solidFill>
                  <a:schemeClr val="dk1"/>
                </a:solidFill>
              </a:rPr>
              <a:t>Snack Council</a:t>
            </a:r>
            <a:r>
              <a:rPr lang="en">
                <a:solidFill>
                  <a:schemeClr val="dk1"/>
                </a:solidFill>
              </a:rPr>
              <a:t>: A small group of students meets monthly to vote on snack options.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>
                <a:solidFill>
                  <a:schemeClr val="dk1"/>
                </a:solidFill>
              </a:rPr>
              <a:t>Snack Suggestion Box</a:t>
            </a:r>
            <a:r>
              <a:rPr lang="en">
                <a:solidFill>
                  <a:schemeClr val="dk1"/>
                </a:solidFill>
              </a:rPr>
              <a:t>: Kids can “nominate” snacks they want to see.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>
                <a:solidFill>
                  <a:schemeClr val="dk1"/>
                </a:solidFill>
              </a:rPr>
              <a:t>Snack Menu Rotation</a:t>
            </a:r>
            <a:r>
              <a:rPr lang="en">
                <a:solidFill>
                  <a:schemeClr val="dk1"/>
                </a:solidFill>
              </a:rPr>
              <a:t>: Weekly menu posted so kids know what’s coming and when.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chemeClr val="dk1"/>
                </a:solidFill>
              </a:rPr>
              <a:t>Fun Routines</a:t>
            </a:r>
            <a:endParaRPr b="1" sz="13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>
                <a:solidFill>
                  <a:schemeClr val="dk1"/>
                </a:solidFill>
              </a:rPr>
              <a:t>Snack Olympics</a:t>
            </a:r>
            <a:r>
              <a:rPr lang="en">
                <a:solidFill>
                  <a:schemeClr val="dk1"/>
                </a:solidFill>
              </a:rPr>
              <a:t>: One silly mini-game (rock-paper-scissors, trivia, jump contest) decides who goes first.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>
                <a:solidFill>
                  <a:schemeClr val="dk1"/>
                </a:solidFill>
              </a:rPr>
              <a:t>Silent Snack Challenge</a:t>
            </a:r>
            <a:r>
              <a:rPr lang="en">
                <a:solidFill>
                  <a:schemeClr val="dk1"/>
                </a:solidFill>
              </a:rPr>
              <a:t>: The group earns fun rewards if snack time is calm for X minutes.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>
                <a:solidFill>
                  <a:schemeClr val="dk1"/>
                </a:solidFill>
              </a:rPr>
              <a:t>Theme Days</a:t>
            </a:r>
            <a:r>
              <a:rPr lang="en">
                <a:solidFill>
                  <a:schemeClr val="dk1"/>
                </a:solidFill>
              </a:rPr>
              <a:t>: “Fruit Friday,” “Pretzel Tuesday” — kids know what to expect.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chemeClr val="dk1"/>
                </a:solidFill>
              </a:rPr>
              <a:t>Creative Distribution</a:t>
            </a:r>
            <a:endParaRPr b="1" sz="13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>
                <a:solidFill>
                  <a:schemeClr val="dk1"/>
                </a:solidFill>
              </a:rPr>
              <a:t>Snack Stations</a:t>
            </a:r>
            <a:r>
              <a:rPr lang="en">
                <a:solidFill>
                  <a:schemeClr val="dk1"/>
                </a:solidFill>
              </a:rPr>
              <a:t>: Instead of one table, create two or three “snack points” to reduce crowding.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>
                <a:solidFill>
                  <a:schemeClr val="dk1"/>
                </a:solidFill>
              </a:rPr>
              <a:t>Snack Cart</a:t>
            </a:r>
            <a:r>
              <a:rPr lang="en">
                <a:solidFill>
                  <a:schemeClr val="dk1"/>
                </a:solidFill>
              </a:rPr>
              <a:t>: Staff (or student helpers) roll a cart around the room, serving kids where they are.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>
                <a:solidFill>
                  <a:schemeClr val="dk1"/>
                </a:solidFill>
              </a:rPr>
              <a:t>Pre-Bagged Grab-n-Go</a:t>
            </a:r>
            <a:r>
              <a:rPr lang="en">
                <a:solidFill>
                  <a:schemeClr val="dk1"/>
                </a:solidFill>
              </a:rPr>
              <a:t>: Each snack is portioned ahead of time for faster distribution.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chemeClr val="dk1"/>
                </a:solidFill>
              </a:rPr>
              <a:t>⚡ Facilitator Tips for Using This Menu</a:t>
            </a:r>
            <a:endParaRPr b="1" sz="13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Present it as </a:t>
            </a:r>
            <a:r>
              <a:rPr b="1" lang="en">
                <a:solidFill>
                  <a:schemeClr val="dk1"/>
                </a:solidFill>
              </a:rPr>
              <a:t>“just a jumpstart”</a:t>
            </a:r>
            <a:r>
              <a:rPr lang="en">
                <a:solidFill>
                  <a:schemeClr val="dk1"/>
                </a:solidFill>
              </a:rPr>
              <a:t> if the group gets stuck.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Ask: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“Which of these feels most doable in your program?”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“How could you adapt one of these ideas to fit your kids?”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“What would make snack time feel calmer </a:t>
            </a:r>
            <a:r>
              <a:rPr i="1" lang="en">
                <a:solidFill>
                  <a:schemeClr val="dk1"/>
                </a:solidFill>
              </a:rPr>
              <a:t>and</a:t>
            </a:r>
            <a:r>
              <a:rPr lang="en">
                <a:solidFill>
                  <a:schemeClr val="dk1"/>
                </a:solidFill>
              </a:rPr>
              <a:t> more fun?”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Would you like me to design a </a:t>
            </a:r>
            <a:r>
              <a:rPr b="1" lang="en">
                <a:solidFill>
                  <a:schemeClr val="dk1"/>
                </a:solidFill>
              </a:rPr>
              <a:t>one-page handout</a:t>
            </a:r>
            <a:r>
              <a:rPr lang="en">
                <a:solidFill>
                  <a:schemeClr val="dk1"/>
                </a:solidFill>
              </a:rPr>
              <a:t> of this “Snack Solutions Menu” (with visuals/icons) that you could give participants as a brainstorming aid?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chemeClr val="dk1"/>
                </a:solidFill>
              </a:rPr>
              <a:t>You said: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yes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1" sz="17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37e0466cfec_0_3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6" name="Google Shape;326;g37e0466cfec_0_3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1100"/>
              <a:buNone/>
            </a:pPr>
            <a:r>
              <a:rPr b="1" lang="en" sz="1700">
                <a:solidFill>
                  <a:schemeClr val="dk1"/>
                </a:solidFill>
              </a:rPr>
              <a:t>🍎 Wild-but-Possible Snack Solutions Menu</a:t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100"/>
              <a:buNone/>
            </a:pPr>
            <a:r>
              <a:rPr b="1" lang="en" sz="1300">
                <a:solidFill>
                  <a:schemeClr val="dk1"/>
                </a:solidFill>
              </a:rPr>
              <a:t>Fairness Systems</a:t>
            </a:r>
            <a:endParaRPr b="1" sz="13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>
                <a:solidFill>
                  <a:schemeClr val="dk1"/>
                </a:solidFill>
              </a:rPr>
              <a:t>Snack Lottery</a:t>
            </a:r>
            <a:r>
              <a:rPr lang="en">
                <a:solidFill>
                  <a:schemeClr val="dk1"/>
                </a:solidFill>
              </a:rPr>
              <a:t>: Kids draw a number, and that’s their order in line. (Numbers switch daily so it feels fair.)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>
                <a:solidFill>
                  <a:schemeClr val="dk1"/>
                </a:solidFill>
              </a:rPr>
              <a:t>Rotating Snack Captain</a:t>
            </a:r>
            <a:r>
              <a:rPr lang="en">
                <a:solidFill>
                  <a:schemeClr val="dk1"/>
                </a:solidFill>
              </a:rPr>
              <a:t>: Each day a different student helps distribute snacks.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>
                <a:solidFill>
                  <a:schemeClr val="dk1"/>
                </a:solidFill>
              </a:rPr>
              <a:t>Color-Coded Tickets</a:t>
            </a:r>
            <a:r>
              <a:rPr lang="en">
                <a:solidFill>
                  <a:schemeClr val="dk1"/>
                </a:solidFill>
              </a:rPr>
              <a:t>: Kids get a ticket with their snack choice ahead of time, avoiding the rush.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100"/>
              <a:buNone/>
            </a:pPr>
            <a:r>
              <a:rPr b="1" lang="en" sz="1300">
                <a:solidFill>
                  <a:schemeClr val="dk1"/>
                </a:solidFill>
              </a:rPr>
              <a:t>Voice + Choice</a:t>
            </a:r>
            <a:endParaRPr b="1" sz="13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>
                <a:solidFill>
                  <a:schemeClr val="dk1"/>
                </a:solidFill>
              </a:rPr>
              <a:t>Snack Council</a:t>
            </a:r>
            <a:r>
              <a:rPr lang="en">
                <a:solidFill>
                  <a:schemeClr val="dk1"/>
                </a:solidFill>
              </a:rPr>
              <a:t>: A small group of students meets monthly to vote on snack options.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>
                <a:solidFill>
                  <a:schemeClr val="dk1"/>
                </a:solidFill>
              </a:rPr>
              <a:t>Snack Suggestion Box</a:t>
            </a:r>
            <a:r>
              <a:rPr lang="en">
                <a:solidFill>
                  <a:schemeClr val="dk1"/>
                </a:solidFill>
              </a:rPr>
              <a:t>: Kids can “nominate” snacks they want to see.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>
                <a:solidFill>
                  <a:schemeClr val="dk1"/>
                </a:solidFill>
              </a:rPr>
              <a:t>Snack Menu Rotation</a:t>
            </a:r>
            <a:r>
              <a:rPr lang="en">
                <a:solidFill>
                  <a:schemeClr val="dk1"/>
                </a:solidFill>
              </a:rPr>
              <a:t>: Weekly menu posted so kids know what’s coming and when.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100"/>
              <a:buNone/>
            </a:pPr>
            <a:r>
              <a:rPr b="1" lang="en" sz="1300">
                <a:solidFill>
                  <a:schemeClr val="dk1"/>
                </a:solidFill>
              </a:rPr>
              <a:t>Fun Routines</a:t>
            </a:r>
            <a:endParaRPr b="1" sz="13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>
                <a:solidFill>
                  <a:schemeClr val="dk1"/>
                </a:solidFill>
              </a:rPr>
              <a:t>Snack Olympics</a:t>
            </a:r>
            <a:r>
              <a:rPr lang="en">
                <a:solidFill>
                  <a:schemeClr val="dk1"/>
                </a:solidFill>
              </a:rPr>
              <a:t>: One silly mini-game (rock-paper-scissors, trivia, jump contest) decides who goes first.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>
                <a:solidFill>
                  <a:schemeClr val="dk1"/>
                </a:solidFill>
              </a:rPr>
              <a:t>Silent Snack Challenge</a:t>
            </a:r>
            <a:r>
              <a:rPr lang="en">
                <a:solidFill>
                  <a:schemeClr val="dk1"/>
                </a:solidFill>
              </a:rPr>
              <a:t>: The group earns fun rewards if snack time is calm for X minutes.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>
                <a:solidFill>
                  <a:schemeClr val="dk1"/>
                </a:solidFill>
              </a:rPr>
              <a:t>Theme Days</a:t>
            </a:r>
            <a:r>
              <a:rPr lang="en">
                <a:solidFill>
                  <a:schemeClr val="dk1"/>
                </a:solidFill>
              </a:rPr>
              <a:t>: “Fruit Friday,” “Pretzel Tuesday” — kids know what to expect.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100"/>
              <a:buNone/>
            </a:pPr>
            <a:r>
              <a:rPr b="1" lang="en" sz="1300">
                <a:solidFill>
                  <a:schemeClr val="dk1"/>
                </a:solidFill>
              </a:rPr>
              <a:t>Creative Distribution</a:t>
            </a:r>
            <a:endParaRPr b="1" sz="13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>
                <a:solidFill>
                  <a:schemeClr val="dk1"/>
                </a:solidFill>
              </a:rPr>
              <a:t>Snack Stations</a:t>
            </a:r>
            <a:r>
              <a:rPr lang="en">
                <a:solidFill>
                  <a:schemeClr val="dk1"/>
                </a:solidFill>
              </a:rPr>
              <a:t>: Instead of one table, create two or three “snack points” to reduce crowding.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>
                <a:solidFill>
                  <a:schemeClr val="dk1"/>
                </a:solidFill>
              </a:rPr>
              <a:t>Snack Cart</a:t>
            </a:r>
            <a:r>
              <a:rPr lang="en">
                <a:solidFill>
                  <a:schemeClr val="dk1"/>
                </a:solidFill>
              </a:rPr>
              <a:t>: Staff (or student helpers) roll a cart around the room, serving kids where they are.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">
                <a:solidFill>
                  <a:schemeClr val="dk1"/>
                </a:solidFill>
              </a:rPr>
              <a:t>Pre-Bagged Grab-n-Go</a:t>
            </a:r>
            <a:r>
              <a:rPr lang="en">
                <a:solidFill>
                  <a:schemeClr val="dk1"/>
                </a:solidFill>
              </a:rPr>
              <a:t>: Each snack is portioned ahead of time for faster distribution.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100"/>
              <a:buNone/>
            </a:pPr>
            <a:r>
              <a:rPr b="1" lang="en" sz="1300">
                <a:solidFill>
                  <a:schemeClr val="dk1"/>
                </a:solidFill>
              </a:rPr>
              <a:t>⚡ Facilitator Tips for Using This Menu</a:t>
            </a:r>
            <a:endParaRPr b="1" sz="13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Present it as </a:t>
            </a:r>
            <a:r>
              <a:rPr b="1" lang="en">
                <a:solidFill>
                  <a:schemeClr val="dk1"/>
                </a:solidFill>
              </a:rPr>
              <a:t>“just a jumpstart”</a:t>
            </a:r>
            <a:r>
              <a:rPr lang="en">
                <a:solidFill>
                  <a:schemeClr val="dk1"/>
                </a:solidFill>
              </a:rPr>
              <a:t> if the group gets stuck.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Ask: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“Which of these feels most doable in your program?”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“How could you adapt one of these ideas to fit your kids?”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“What would make snack time feel calmer </a:t>
            </a:r>
            <a:r>
              <a:rPr i="1" lang="en">
                <a:solidFill>
                  <a:schemeClr val="dk1"/>
                </a:solidFill>
              </a:rPr>
              <a:t>and</a:t>
            </a:r>
            <a:r>
              <a:rPr lang="en">
                <a:solidFill>
                  <a:schemeClr val="dk1"/>
                </a:solidFill>
              </a:rPr>
              <a:t> more fun?”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">
                <a:solidFill>
                  <a:schemeClr val="dk1"/>
                </a:solidFill>
              </a:rPr>
              <a:t>Would you like me to design a </a:t>
            </a:r>
            <a:r>
              <a:rPr b="1" lang="en">
                <a:solidFill>
                  <a:schemeClr val="dk1"/>
                </a:solidFill>
              </a:rPr>
              <a:t>one-page handout</a:t>
            </a:r>
            <a:r>
              <a:rPr lang="en">
                <a:solidFill>
                  <a:schemeClr val="dk1"/>
                </a:solidFill>
              </a:rPr>
              <a:t> of this “Snack Solutions Menu” (with visuals/icons) that you could give participants as a brainstorming aid?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b="1" lang="en" sz="1000">
                <a:solidFill>
                  <a:schemeClr val="dk1"/>
                </a:solidFill>
              </a:rPr>
              <a:t>You said: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</a:pPr>
            <a:r>
              <a:rPr lang="en">
                <a:solidFill>
                  <a:schemeClr val="dk1"/>
                </a:solidFill>
              </a:rPr>
              <a:t>yes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1" sz="17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37e0466cfec_0_4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5" name="Google Shape;335;g37e0466cfec_0_4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300">
                <a:solidFill>
                  <a:schemeClr val="dk1"/>
                </a:solidFill>
              </a:rPr>
              <a:t>This work is not easy- you must celebrate for yourself and each other- Who has a WIN to share….a problem that you helped work through or feel that you made some headway with? </a:t>
            </a:r>
            <a:endParaRPr b="1" sz="13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37e0466cfec_0_4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37e0466cfec_0_4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 for all you do!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37e0466cfec_0_6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7" name="Google Shape;357;g37e0466cfec_0_6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37e0466cfec_0_6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37e0466cfec_0_6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Casey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7d09da308d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37d09da308d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37e0466cfec_0_7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6" name="Google Shape;376;g37e0466cfec_0_7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37e0466cfec_0_3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5" name="Google Shape;385;g37e0466cfec_0_3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">
                <a:solidFill>
                  <a:srgbClr val="005A43"/>
                </a:solidFill>
              </a:rPr>
              <a:t>Casey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37e0466cfec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8" name="Google Shape;398;g37e0466cfec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1" sz="9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7e0466cfec_0_5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7" name="Google Shape;87;g37e0466cfec_0_5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7e0466cfec_0_8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6" name="Google Shape;116;g37e0466cfec_0_8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You have 30 seconds to draw your neighbor….look at the person next to you and draw them.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Lots of laughter….some embarrassment……lots and lots of I’m sorry’s. This is what happens when you do this activity with adults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As we become adults- we fear being judged by our peers- this fear causes us to be </a:t>
            </a:r>
            <a:r>
              <a:rPr lang="en"/>
              <a:t>conservative</a:t>
            </a:r>
            <a:r>
              <a:rPr lang="en"/>
              <a:t> in our </a:t>
            </a:r>
            <a:r>
              <a:rPr lang="en"/>
              <a:t>thinking</a:t>
            </a:r>
            <a:r>
              <a:rPr lang="en"/>
              <a:t> and our ideas. We don’t want to share our ideas with others-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Do this with very young children and they will be proud to show off their masterpieces. We need YOU and all of your good ideas- After school care is HARD…you are </a:t>
            </a:r>
            <a:r>
              <a:rPr lang="en"/>
              <a:t>superheroes</a:t>
            </a:r>
            <a:r>
              <a:rPr lang="en"/>
              <a:t> the way you show up each day for kids.  But the challenges can weigh us down- so today we are going to try and flip how we see challenges and find a couple helpful ways to get creative with problem solving. 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7d09da308d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9" name="Google Shape;129;g37d09da308d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7d09da308d_0_77:notes"/>
          <p:cNvSpPr/>
          <p:nvPr>
            <p:ph idx="2" type="sldImg"/>
          </p:nvPr>
        </p:nvSpPr>
        <p:spPr>
          <a:xfrm>
            <a:off x="670891" y="1124262"/>
            <a:ext cx="5367000" cy="303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7" name="Google Shape;137;g37d09da308d_0_77:notes"/>
          <p:cNvSpPr txBox="1"/>
          <p:nvPr>
            <p:ph idx="1" type="body"/>
          </p:nvPr>
        </p:nvSpPr>
        <p:spPr>
          <a:xfrm>
            <a:off x="670891" y="4328410"/>
            <a:ext cx="5367000" cy="35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4750" lIns="89500" spcFirstLastPara="1" rIns="89500" wrap="square" tIns="447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" sz="1200"/>
              <a:t>Doing CS work is not easy, it is human work and therefore MESSY.  We need to be adaptable, work through the problems and think with an open mind.  Continuous improvement</a:t>
            </a:r>
            <a:endParaRPr sz="1200"/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chemeClr val="dk1"/>
                </a:solidFill>
              </a:rPr>
              <a:t>🔄 Continuous Improvement = Ongoing Problem Solving</a:t>
            </a:r>
            <a:endParaRPr b="1" sz="13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b="1" lang="en">
                <a:solidFill>
                  <a:schemeClr val="dk1"/>
                </a:solidFill>
              </a:rPr>
              <a:t>Continuous improvement</a:t>
            </a:r>
            <a:r>
              <a:rPr lang="en">
                <a:solidFill>
                  <a:schemeClr val="dk1"/>
                </a:solidFill>
              </a:rPr>
              <a:t> is a </a:t>
            </a:r>
            <a:r>
              <a:rPr i="1" lang="en">
                <a:solidFill>
                  <a:schemeClr val="dk1"/>
                </a:solidFill>
              </a:rPr>
              <a:t>philosophy</a:t>
            </a:r>
            <a:r>
              <a:rPr lang="en">
                <a:solidFill>
                  <a:schemeClr val="dk1"/>
                </a:solidFill>
              </a:rPr>
              <a:t> (for  Community Schools) that says:</a:t>
            </a:r>
            <a:br>
              <a:rPr lang="en">
                <a:solidFill>
                  <a:schemeClr val="dk1"/>
                </a:solidFill>
              </a:rPr>
            </a:br>
            <a:br>
              <a:rPr lang="en">
                <a:solidFill>
                  <a:schemeClr val="dk1"/>
                </a:solidFill>
              </a:rPr>
            </a:b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 </a:t>
            </a:r>
            <a:r>
              <a:rPr i="1" lang="en">
                <a:solidFill>
                  <a:schemeClr val="dk1"/>
                </a:solidFill>
              </a:rPr>
              <a:t>“We’re never done growing. We can always do better—for students, families, and staff.”</a:t>
            </a:r>
            <a:br>
              <a:rPr i="1" lang="en">
                <a:solidFill>
                  <a:schemeClr val="dk1"/>
                </a:solidFill>
              </a:rPr>
            </a:br>
            <a:br>
              <a:rPr i="1" lang="en">
                <a:solidFill>
                  <a:schemeClr val="dk1"/>
                </a:solidFill>
              </a:rPr>
            </a:br>
            <a:endParaRPr i="1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b="1" lang="en">
                <a:solidFill>
                  <a:schemeClr val="dk1"/>
                </a:solidFill>
              </a:rPr>
              <a:t>Problem solving</a:t>
            </a:r>
            <a:r>
              <a:rPr lang="en">
                <a:solidFill>
                  <a:schemeClr val="dk1"/>
                </a:solidFill>
              </a:rPr>
              <a:t> is the </a:t>
            </a:r>
            <a:r>
              <a:rPr i="1" lang="en">
                <a:solidFill>
                  <a:schemeClr val="dk1"/>
                </a:solidFill>
              </a:rPr>
              <a:t>how</a:t>
            </a:r>
            <a:r>
              <a:rPr lang="en">
                <a:solidFill>
                  <a:schemeClr val="dk1"/>
                </a:solidFill>
              </a:rPr>
              <a:t>—the structured process you use to understand what’s not working, experiment with solutions, and adapt.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sz="1200"/>
          </a:p>
        </p:txBody>
      </p:sp>
      <p:sp>
        <p:nvSpPr>
          <p:cNvPr id="138" name="Google Shape;138;g37d09da308d_0_77:notes"/>
          <p:cNvSpPr txBox="1"/>
          <p:nvPr>
            <p:ph idx="12" type="sldNum"/>
          </p:nvPr>
        </p:nvSpPr>
        <p:spPr>
          <a:xfrm>
            <a:off x="3800165" y="8542832"/>
            <a:ext cx="29073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b" bIns="44750" lIns="89500" spcFirstLastPara="1" rIns="89500" wrap="square" tIns="447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fld id="{00000000-1234-1234-1234-123412341234}" type="slidenum">
              <a:rPr lang="en" sz="1400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7d09da308d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6" name="Google Shape;156;g37d09da308d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7d09da308d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4" name="Google Shape;164;g37d09da308d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As humans we like problems that can be solved simply- the quick fix.  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jpg"/><Relationship Id="rId4" Type="http://schemas.openxmlformats.org/officeDocument/2006/relationships/image" Target="../media/image10.png"/><Relationship Id="rId5" Type="http://schemas.openxmlformats.org/officeDocument/2006/relationships/image" Target="../media/image1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Relationship Id="rId4" Type="http://schemas.openxmlformats.org/officeDocument/2006/relationships/image" Target="../media/image33.gif"/><Relationship Id="rId5" Type="http://schemas.openxmlformats.org/officeDocument/2006/relationships/hyperlink" Target="https://www.creativeeducationfoundation.org/what-is-cps/#:~:text=that%20invite%20solutions.-,IDEATE,the%20selected%20solution(s).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Relationship Id="rId4" Type="http://schemas.openxmlformats.org/officeDocument/2006/relationships/hyperlink" Target="https://www.creativeeducationfoundation.org/what-is-cps/" TargetMode="External"/><Relationship Id="rId5" Type="http://schemas.openxmlformats.org/officeDocument/2006/relationships/hyperlink" Target="https://www.creativeeducationfoundation.org/what-is-cps/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www.creativeeducationfoundation.org/what-is-cps/" TargetMode="External"/><Relationship Id="rId4" Type="http://schemas.openxmlformats.org/officeDocument/2006/relationships/image" Target="../media/image45.jpg"/><Relationship Id="rId5" Type="http://schemas.openxmlformats.org/officeDocument/2006/relationships/image" Target="../media/image38.jpg"/><Relationship Id="rId6" Type="http://schemas.openxmlformats.org/officeDocument/2006/relationships/image" Target="../media/image1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www.creativeeducationfoundation.org/what-is-cps/" TargetMode="External"/><Relationship Id="rId4" Type="http://schemas.openxmlformats.org/officeDocument/2006/relationships/image" Target="../media/image39.png"/><Relationship Id="rId5" Type="http://schemas.openxmlformats.org/officeDocument/2006/relationships/image" Target="../media/image1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.png"/><Relationship Id="rId4" Type="http://schemas.openxmlformats.org/officeDocument/2006/relationships/image" Target="../media/image37.png"/><Relationship Id="rId5" Type="http://schemas.openxmlformats.org/officeDocument/2006/relationships/hyperlink" Target="https://www.creativeeducationfoundation.org/what-is-cps/#:~:text=that%20invite%20solutions.-,IDEATE,the%20selected%20solution(s)." TargetMode="Externa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.png"/><Relationship Id="rId4" Type="http://schemas.openxmlformats.org/officeDocument/2006/relationships/hyperlink" Target="https://cdn.vanderbilt.edu/vu-my/wp-content/uploads/sites/3108/2019/06/29171158/5-Why-Activity-Template.pdf" TargetMode="External"/><Relationship Id="rId5" Type="http://schemas.openxmlformats.org/officeDocument/2006/relationships/image" Target="../media/image3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0.png"/><Relationship Id="rId4" Type="http://schemas.openxmlformats.org/officeDocument/2006/relationships/image" Target="../media/image43.jpg"/><Relationship Id="rId5" Type="http://schemas.openxmlformats.org/officeDocument/2006/relationships/image" Target="../media/image52.jpg"/><Relationship Id="rId6" Type="http://schemas.openxmlformats.org/officeDocument/2006/relationships/image" Target="../media/image49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0.png"/><Relationship Id="rId4" Type="http://schemas.openxmlformats.org/officeDocument/2006/relationships/image" Target="../media/image43.jpg"/><Relationship Id="rId5" Type="http://schemas.openxmlformats.org/officeDocument/2006/relationships/image" Target="../media/image52.jpg"/><Relationship Id="rId6" Type="http://schemas.openxmlformats.org/officeDocument/2006/relationships/image" Target="../media/image49.jpg"/><Relationship Id="rId7" Type="http://schemas.openxmlformats.org/officeDocument/2006/relationships/hyperlink" Target="https://cdn.vanderbilt.edu/vu-my/wp-content/uploads/sites/3108/2019/06/29171158/5-Why-Activity-Template.pdf" TargetMode="Externa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0.png"/><Relationship Id="rId4" Type="http://schemas.openxmlformats.org/officeDocument/2006/relationships/image" Target="../media/image3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0.png"/><Relationship Id="rId4" Type="http://schemas.openxmlformats.org/officeDocument/2006/relationships/image" Target="../media/image50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0.png"/><Relationship Id="rId4" Type="http://schemas.openxmlformats.org/officeDocument/2006/relationships/image" Target="../media/image53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0.png"/><Relationship Id="rId4" Type="http://schemas.openxmlformats.org/officeDocument/2006/relationships/image" Target="../media/image47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0.png"/><Relationship Id="rId4" Type="http://schemas.openxmlformats.org/officeDocument/2006/relationships/image" Target="../media/image71.gif"/><Relationship Id="rId5" Type="http://schemas.openxmlformats.org/officeDocument/2006/relationships/image" Target="../media/image63.gif"/><Relationship Id="rId6" Type="http://schemas.openxmlformats.org/officeDocument/2006/relationships/image" Target="../media/image58.gif"/><Relationship Id="rId7" Type="http://schemas.openxmlformats.org/officeDocument/2006/relationships/image" Target="../media/image62.gif"/><Relationship Id="rId8" Type="http://schemas.openxmlformats.org/officeDocument/2006/relationships/image" Target="../media/image61.gif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0.png"/><Relationship Id="rId4" Type="http://schemas.openxmlformats.org/officeDocument/2006/relationships/image" Target="../media/image56.png"/><Relationship Id="rId5" Type="http://schemas.openxmlformats.org/officeDocument/2006/relationships/image" Target="../media/image5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7.png"/><Relationship Id="rId4" Type="http://schemas.openxmlformats.org/officeDocument/2006/relationships/image" Target="../media/image66.png"/><Relationship Id="rId5" Type="http://schemas.openxmlformats.org/officeDocument/2006/relationships/hyperlink" Target="http://nyscommunityschools.org" TargetMode="External"/><Relationship Id="rId6" Type="http://schemas.openxmlformats.org/officeDocument/2006/relationships/hyperlink" Target="http://nyscommunityschools.org" TargetMode="Externa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hyperlink" Target="http://nyscommunityschools.org" TargetMode="External"/><Relationship Id="rId4" Type="http://schemas.openxmlformats.org/officeDocument/2006/relationships/image" Target="../media/image66.png"/><Relationship Id="rId5" Type="http://schemas.openxmlformats.org/officeDocument/2006/relationships/image" Target="../media/image59.png"/><Relationship Id="rId6" Type="http://schemas.openxmlformats.org/officeDocument/2006/relationships/image" Target="../media/image6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60.jpg"/><Relationship Id="rId5" Type="http://schemas.openxmlformats.org/officeDocument/2006/relationships/image" Target="../media/image55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4.png"/><Relationship Id="rId4" Type="http://schemas.openxmlformats.org/officeDocument/2006/relationships/hyperlink" Target="http://nyscommunityschools.org" TargetMode="External"/><Relationship Id="rId5" Type="http://schemas.openxmlformats.org/officeDocument/2006/relationships/image" Target="../media/image67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0.png"/><Relationship Id="rId4" Type="http://schemas.openxmlformats.org/officeDocument/2006/relationships/hyperlink" Target="mailto:clpulz@binghamton.edu" TargetMode="External"/><Relationship Id="rId9" Type="http://schemas.openxmlformats.org/officeDocument/2006/relationships/image" Target="../media/image70.png"/><Relationship Id="rId5" Type="http://schemas.openxmlformats.org/officeDocument/2006/relationships/hyperlink" Target="mailto:srobitaille@binghamton.edu" TargetMode="External"/><Relationship Id="rId6" Type="http://schemas.openxmlformats.org/officeDocument/2006/relationships/hyperlink" Target="mailto:cstac@binghamton.edu" TargetMode="External"/><Relationship Id="rId7" Type="http://schemas.openxmlformats.org/officeDocument/2006/relationships/hyperlink" Target="http://nyscommunityschools.org" TargetMode="External"/><Relationship Id="rId8" Type="http://schemas.openxmlformats.org/officeDocument/2006/relationships/image" Target="../media/image65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0.png"/><Relationship Id="rId4" Type="http://schemas.openxmlformats.org/officeDocument/2006/relationships/image" Target="../media/image68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15.png"/><Relationship Id="rId10" Type="http://schemas.openxmlformats.org/officeDocument/2006/relationships/image" Target="../media/image4.png"/><Relationship Id="rId13" Type="http://schemas.openxmlformats.org/officeDocument/2006/relationships/hyperlink" Target="mailto:cstac@binghamton.edu" TargetMode="External"/><Relationship Id="rId1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Relationship Id="rId4" Type="http://schemas.openxmlformats.org/officeDocument/2006/relationships/hyperlink" Target="http://www.nyscommunityschools.org" TargetMode="External"/><Relationship Id="rId9" Type="http://schemas.openxmlformats.org/officeDocument/2006/relationships/image" Target="../media/image14.png"/><Relationship Id="rId14" Type="http://schemas.openxmlformats.org/officeDocument/2006/relationships/hyperlink" Target="http://nyscommunityschools.org" TargetMode="External"/><Relationship Id="rId5" Type="http://schemas.openxmlformats.org/officeDocument/2006/relationships/image" Target="../media/image23.png"/><Relationship Id="rId6" Type="http://schemas.openxmlformats.org/officeDocument/2006/relationships/image" Target="../media/image9.png"/><Relationship Id="rId7" Type="http://schemas.openxmlformats.org/officeDocument/2006/relationships/image" Target="../media/image1.png"/><Relationship Id="rId8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0" Type="http://schemas.openxmlformats.org/officeDocument/2006/relationships/image" Target="../media/image26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www.ted.com/talks/tim_brown_tales_of_creativity_and_play" TargetMode="External"/><Relationship Id="rId4" Type="http://schemas.openxmlformats.org/officeDocument/2006/relationships/image" Target="../media/image10.png"/><Relationship Id="rId9" Type="http://schemas.openxmlformats.org/officeDocument/2006/relationships/image" Target="../media/image19.jpg"/><Relationship Id="rId5" Type="http://schemas.openxmlformats.org/officeDocument/2006/relationships/image" Target="../media/image17.jpg"/><Relationship Id="rId6" Type="http://schemas.openxmlformats.org/officeDocument/2006/relationships/image" Target="../media/image20.jpg"/><Relationship Id="rId7" Type="http://schemas.openxmlformats.org/officeDocument/2006/relationships/image" Target="../media/image18.jpg"/><Relationship Id="rId8" Type="http://schemas.openxmlformats.org/officeDocument/2006/relationships/image" Target="../media/image3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7.xml.rels><?xml version="1.0" encoding="UTF-8" standalone="yes"?><Relationships xmlns="http://schemas.openxmlformats.org/package/2006/relationships"><Relationship Id="rId11" Type="http://schemas.openxmlformats.org/officeDocument/2006/relationships/image" Target="../media/image41.png"/><Relationship Id="rId10" Type="http://schemas.openxmlformats.org/officeDocument/2006/relationships/image" Target="../media/image31.png"/><Relationship Id="rId13" Type="http://schemas.openxmlformats.org/officeDocument/2006/relationships/image" Target="../media/image35.png"/><Relationship Id="rId12" Type="http://schemas.openxmlformats.org/officeDocument/2006/relationships/image" Target="../media/image30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9.jpg"/><Relationship Id="rId4" Type="http://schemas.openxmlformats.org/officeDocument/2006/relationships/image" Target="../media/image21.jpg"/><Relationship Id="rId9" Type="http://schemas.openxmlformats.org/officeDocument/2006/relationships/image" Target="../media/image27.png"/><Relationship Id="rId5" Type="http://schemas.openxmlformats.org/officeDocument/2006/relationships/image" Target="../media/image24.jpg"/><Relationship Id="rId6" Type="http://schemas.openxmlformats.org/officeDocument/2006/relationships/image" Target="../media/image34.jpg"/><Relationship Id="rId7" Type="http://schemas.openxmlformats.org/officeDocument/2006/relationships/image" Target="../media/image36.png"/><Relationship Id="rId8" Type="http://schemas.openxmlformats.org/officeDocument/2006/relationships/image" Target="../media/image28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Relationship Id="rId4" Type="http://schemas.openxmlformats.org/officeDocument/2006/relationships/image" Target="../media/image4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Relationship Id="rId4" Type="http://schemas.openxmlformats.org/officeDocument/2006/relationships/image" Target="../media/image42.png"/><Relationship Id="rId5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title"/>
          </p:nvPr>
        </p:nvSpPr>
        <p:spPr>
          <a:xfrm>
            <a:off x="269350" y="145625"/>
            <a:ext cx="8520600" cy="572700"/>
          </a:xfrm>
          <a:prstGeom prst="rect">
            <a:avLst/>
          </a:prstGeom>
          <a:solidFill>
            <a:srgbClr val="1C4888"/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b="1" lang="en">
                <a:solidFill>
                  <a:schemeClr val="lt1"/>
                </a:solidFill>
              </a:rPr>
              <a:t>Unofficial Start</a:t>
            </a:r>
            <a:endParaRPr b="1" i="1">
              <a:solidFill>
                <a:schemeClr val="lt1"/>
              </a:solidFill>
            </a:endParaRPr>
          </a:p>
        </p:txBody>
      </p:sp>
      <p:sp>
        <p:nvSpPr>
          <p:cNvPr id="55" name="Google Shape;55;p13"/>
          <p:cNvSpPr txBox="1"/>
          <p:nvPr/>
        </p:nvSpPr>
        <p:spPr>
          <a:xfrm>
            <a:off x="4823150" y="1682988"/>
            <a:ext cx="4043100" cy="2493600"/>
          </a:xfrm>
          <a:prstGeom prst="rect">
            <a:avLst/>
          </a:prstGeom>
          <a:noFill/>
          <a:ln cap="flat" cmpd="sng" w="38100">
            <a:solidFill>
              <a:srgbClr val="1C488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Char char="❖"/>
            </a:pPr>
            <a:r>
              <a:rPr lang="en" sz="2500">
                <a:solidFill>
                  <a:schemeClr val="dk2"/>
                </a:solidFill>
              </a:rPr>
              <a:t>If you could wave a magic wand and fix one challenge in your after- school program right now, what would it be- and why?</a:t>
            </a:r>
            <a:endParaRPr b="1" sz="2000">
              <a:solidFill>
                <a:schemeClr val="dk2"/>
              </a:solidFill>
            </a:endParaRPr>
          </a:p>
        </p:txBody>
      </p:sp>
      <p:pic>
        <p:nvPicPr>
          <p:cNvPr descr="School building | Public domain vectors"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7350" y="878888"/>
            <a:ext cx="3897275" cy="389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45550" y="4420575"/>
            <a:ext cx="1938825" cy="646275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/>
        </p:nvSpPr>
        <p:spPr>
          <a:xfrm>
            <a:off x="755625" y="4420575"/>
            <a:ext cx="4951500" cy="46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descr="Magic wand | Public domain vectors" id="59" name="Google Shape;59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6044012">
            <a:off x="3143526" y="854075"/>
            <a:ext cx="1990900" cy="1990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1C4888"/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b="1" lang="en">
                <a:solidFill>
                  <a:schemeClr val="lt1"/>
                </a:solidFill>
              </a:rPr>
              <a:t>Technical Problems vs Adaptive Problems</a:t>
            </a:r>
            <a:endParaRPr b="1" i="1">
              <a:solidFill>
                <a:schemeClr val="lt1"/>
              </a:solidFill>
            </a:endParaRPr>
          </a:p>
        </p:txBody>
      </p:sp>
      <p:pic>
        <p:nvPicPr>
          <p:cNvPr id="176" name="Google Shape;176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45550" y="4420575"/>
            <a:ext cx="1938825" cy="6462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77" name="Google Shape;177;p22"/>
          <p:cNvGraphicFramePr/>
          <p:nvPr/>
        </p:nvGraphicFramePr>
        <p:xfrm>
          <a:off x="848638" y="1368825"/>
          <a:ext cx="3000000" cy="3000000"/>
        </p:xfrm>
        <a:graphic>
          <a:graphicData uri="http://schemas.openxmlformats.org/drawingml/2006/table">
            <a:tbl>
              <a:tblPr>
                <a:solidFill>
                  <a:srgbClr val="FFFFFF"/>
                </a:solidFill>
                <a:tableStyleId>{A9C84372-CE98-4128-B115-0553D8CDAFB0}</a:tableStyleId>
              </a:tblPr>
              <a:tblGrid>
                <a:gridCol w="2641400"/>
                <a:gridCol w="4805325"/>
              </a:tblGrid>
              <a:tr h="5401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50">
                          <a:solidFill>
                            <a:srgbClr val="0F172A"/>
                          </a:solidFill>
                          <a:highlight>
                            <a:srgbClr val="FFFFFF"/>
                          </a:highlight>
                        </a:rPr>
                        <a:t>Technical Problem</a:t>
                      </a:r>
                      <a:endParaRPr b="1" sz="1350">
                        <a:solidFill>
                          <a:srgbClr val="0F172A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C488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88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8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8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4F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50">
                          <a:solidFill>
                            <a:srgbClr val="0F172A"/>
                          </a:solidFill>
                          <a:highlight>
                            <a:srgbClr val="FFFFFF"/>
                          </a:highlight>
                        </a:rPr>
                        <a:t>Adaptive Problem</a:t>
                      </a:r>
                      <a:endParaRPr b="1" sz="1350">
                        <a:solidFill>
                          <a:srgbClr val="0F172A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C488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88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8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8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4F6"/>
                    </a:solidFill>
                  </a:tcPr>
                </a:tc>
              </a:tr>
              <a:tr h="5401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50">
                          <a:solidFill>
                            <a:srgbClr val="0F172A"/>
                          </a:solidFill>
                          <a:highlight>
                            <a:srgbClr val="FFFFFF"/>
                          </a:highlight>
                        </a:rPr>
                        <a:t>Has a clear solution</a:t>
                      </a:r>
                      <a:endParaRPr sz="1350">
                        <a:solidFill>
                          <a:srgbClr val="0F172A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C488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88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8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8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50">
                          <a:solidFill>
                            <a:srgbClr val="0F172A"/>
                          </a:solidFill>
                          <a:highlight>
                            <a:srgbClr val="FFFFFF"/>
                          </a:highlight>
                        </a:rPr>
                        <a:t>No clear solution; requires learning</a:t>
                      </a:r>
                      <a:endParaRPr sz="1350">
                        <a:solidFill>
                          <a:srgbClr val="0F172A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C488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88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8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8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401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50">
                          <a:solidFill>
                            <a:srgbClr val="0F172A"/>
                          </a:solidFill>
                          <a:highlight>
                            <a:srgbClr val="FFFFFF"/>
                          </a:highlight>
                        </a:rPr>
                        <a:t>Solved by experts</a:t>
                      </a:r>
                      <a:endParaRPr sz="1350">
                        <a:solidFill>
                          <a:srgbClr val="0F172A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C488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88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8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8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50">
                          <a:solidFill>
                            <a:srgbClr val="0F172A"/>
                          </a:solidFill>
                          <a:highlight>
                            <a:srgbClr val="FFFFFF"/>
                          </a:highlight>
                        </a:rPr>
                        <a:t>Requires behavior and mindset change</a:t>
                      </a:r>
                      <a:endParaRPr sz="1350">
                        <a:solidFill>
                          <a:srgbClr val="0F172A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C488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88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8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8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401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50">
                          <a:solidFill>
                            <a:srgbClr val="0F172A"/>
                          </a:solidFill>
                          <a:highlight>
                            <a:srgbClr val="FFFFFF"/>
                          </a:highlight>
                        </a:rPr>
                        <a:t>Quick fix possible</a:t>
                      </a:r>
                      <a:endParaRPr sz="1350">
                        <a:solidFill>
                          <a:srgbClr val="0F172A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C488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88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8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8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50">
                          <a:solidFill>
                            <a:srgbClr val="0F172A"/>
                          </a:solidFill>
                          <a:highlight>
                            <a:srgbClr val="FFFFFF"/>
                          </a:highlight>
                        </a:rPr>
                        <a:t>Needs collaboration over time</a:t>
                      </a:r>
                      <a:endParaRPr sz="1350">
                        <a:solidFill>
                          <a:srgbClr val="0F172A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C488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88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8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8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401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50">
                          <a:solidFill>
                            <a:srgbClr val="0F172A"/>
                          </a:solidFill>
                          <a:highlight>
                            <a:srgbClr val="FFFFFF"/>
                          </a:highlight>
                        </a:rPr>
                        <a:t>e.g., Translate flyers</a:t>
                      </a:r>
                      <a:endParaRPr sz="1350">
                        <a:solidFill>
                          <a:srgbClr val="0F172A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C488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88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8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8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50">
                          <a:solidFill>
                            <a:srgbClr val="0F172A"/>
                          </a:solidFill>
                          <a:highlight>
                            <a:srgbClr val="FFFFFF"/>
                          </a:highlight>
                        </a:rPr>
                        <a:t>e.g., Build trust with multilingual families</a:t>
                      </a:r>
                      <a:endParaRPr sz="1350">
                        <a:solidFill>
                          <a:srgbClr val="0F172A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C488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88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88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88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78" name="Google Shape;178;p22"/>
          <p:cNvSpPr txBox="1"/>
          <p:nvPr/>
        </p:nvSpPr>
        <p:spPr>
          <a:xfrm>
            <a:off x="450150" y="1188075"/>
            <a:ext cx="8088300" cy="3232500"/>
          </a:xfrm>
          <a:prstGeom prst="rect">
            <a:avLst/>
          </a:prstGeom>
          <a:noFill/>
          <a:ln cap="flat" cmpd="sng" w="76200">
            <a:solidFill>
              <a:srgbClr val="1C488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79" name="Google Shape;179;p22"/>
          <p:cNvSpPr txBox="1"/>
          <p:nvPr/>
        </p:nvSpPr>
        <p:spPr>
          <a:xfrm>
            <a:off x="523875" y="4590925"/>
            <a:ext cx="70485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381000" marR="3810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700">
                <a:solidFill>
                  <a:schemeClr val="dk2"/>
                </a:solidFill>
              </a:rPr>
              <a:t>-</a:t>
            </a:r>
            <a:r>
              <a:rPr lang="en" sz="1500">
                <a:solidFill>
                  <a:schemeClr val="dk2"/>
                </a:solidFill>
              </a:rPr>
              <a:t> Ron Heifetz , The Practice of Adaptive Leadership (2009)</a:t>
            </a:r>
            <a:endParaRPr sz="16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1C4888"/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b="1" lang="en">
                <a:solidFill>
                  <a:schemeClr val="lt1"/>
                </a:solidFill>
              </a:rPr>
              <a:t>Adaptive Leadership Framework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185" name="Google Shape;185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45550" y="4420575"/>
            <a:ext cx="1938825" cy="646275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3"/>
          <p:cNvSpPr txBox="1"/>
          <p:nvPr/>
        </p:nvSpPr>
        <p:spPr>
          <a:xfrm>
            <a:off x="343500" y="1102325"/>
            <a:ext cx="8457000" cy="846600"/>
          </a:xfrm>
          <a:prstGeom prst="rect">
            <a:avLst/>
          </a:prstGeom>
          <a:noFill/>
          <a:ln cap="flat" cmpd="sng" w="38100">
            <a:solidFill>
              <a:srgbClr val="FF149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381000" marR="38100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000">
                <a:solidFill>
                  <a:srgbClr val="FF1493"/>
                </a:solidFill>
              </a:rPr>
              <a:t>Solving adaptive problems requires- </a:t>
            </a:r>
            <a:r>
              <a:rPr b="1" lang="en" sz="2000">
                <a:solidFill>
                  <a:srgbClr val="FF1493"/>
                </a:solidFill>
              </a:rPr>
              <a:t>learning, behavior change, and shared responsibility</a:t>
            </a:r>
            <a:endParaRPr sz="2000">
              <a:solidFill>
                <a:srgbClr val="FF1493"/>
              </a:solidFill>
            </a:endParaRPr>
          </a:p>
        </p:txBody>
      </p:sp>
      <p:sp>
        <p:nvSpPr>
          <p:cNvPr id="187" name="Google Shape;187;p23"/>
          <p:cNvSpPr txBox="1"/>
          <p:nvPr/>
        </p:nvSpPr>
        <p:spPr>
          <a:xfrm>
            <a:off x="520500" y="2224650"/>
            <a:ext cx="8103000" cy="27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914400" marR="3810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“Get on the balcony”</a:t>
            </a:r>
            <a:r>
              <a:rPr lang="en" sz="1800">
                <a:solidFill>
                  <a:schemeClr val="dk2"/>
                </a:solidFill>
              </a:rPr>
              <a:t> – Step back to see the bigger picture.</a:t>
            </a:r>
            <a:br>
              <a:rPr lang="en" sz="1800">
                <a:solidFill>
                  <a:schemeClr val="dk2"/>
                </a:solidFill>
              </a:rPr>
            </a:br>
            <a:r>
              <a:rPr b="1" lang="en" sz="1800">
                <a:solidFill>
                  <a:schemeClr val="dk2"/>
                </a:solidFill>
              </a:rPr>
              <a:t>“Hold steady”</a:t>
            </a:r>
            <a:r>
              <a:rPr lang="en" sz="1800">
                <a:solidFill>
                  <a:schemeClr val="dk2"/>
                </a:solidFill>
              </a:rPr>
              <a:t> – Don’t rush to fix; allow discomfort and dialogue.</a:t>
            </a:r>
            <a:br>
              <a:rPr lang="en" sz="1800">
                <a:solidFill>
                  <a:schemeClr val="dk2"/>
                </a:solidFill>
              </a:rPr>
            </a:br>
            <a:r>
              <a:rPr b="1" lang="en" sz="1800">
                <a:solidFill>
                  <a:schemeClr val="dk2"/>
                </a:solidFill>
              </a:rPr>
              <a:t>“Regulate the heat”</a:t>
            </a:r>
            <a:r>
              <a:rPr lang="en" sz="1800">
                <a:solidFill>
                  <a:schemeClr val="dk2"/>
                </a:solidFill>
              </a:rPr>
              <a:t> – Maintain productive levels of pressure to encourage growth.</a:t>
            </a:r>
            <a:br>
              <a:rPr lang="en" sz="1800">
                <a:solidFill>
                  <a:schemeClr val="dk2"/>
                </a:solidFill>
              </a:rPr>
            </a:br>
            <a:r>
              <a:rPr b="1" lang="en" sz="1800">
                <a:solidFill>
                  <a:schemeClr val="dk2"/>
                </a:solidFill>
              </a:rPr>
              <a:t>“Give the work back”</a:t>
            </a:r>
            <a:r>
              <a:rPr lang="en" sz="1800">
                <a:solidFill>
                  <a:schemeClr val="dk2"/>
                </a:solidFill>
              </a:rPr>
              <a:t> – Empower others to take ownership.</a:t>
            </a:r>
            <a:br>
              <a:rPr lang="en" sz="1800">
                <a:solidFill>
                  <a:schemeClr val="dk2"/>
                </a:solidFill>
              </a:rPr>
            </a:br>
            <a:endParaRPr sz="1200">
              <a:solidFill>
                <a:schemeClr val="dk2"/>
              </a:solidFill>
            </a:endParaRPr>
          </a:p>
          <a:p>
            <a:pPr indent="0" lvl="0" marL="914400" marR="3810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 Ron Heifetz , The Practice of Adaptive Leadership (2009)</a:t>
            </a:r>
            <a:endParaRPr sz="1200">
              <a:solidFill>
                <a:schemeClr val="dk2"/>
              </a:solidFill>
            </a:endParaRPr>
          </a:p>
          <a:p>
            <a:pPr indent="0" lvl="0" marL="9144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5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C4888"/>
        </a:solidFill>
      </p:bgPr>
    </p:bg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4"/>
          <p:cNvSpPr txBox="1"/>
          <p:nvPr/>
        </p:nvSpPr>
        <p:spPr>
          <a:xfrm>
            <a:off x="829875" y="1821250"/>
            <a:ext cx="7646700" cy="13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100">
                <a:solidFill>
                  <a:schemeClr val="lt1"/>
                </a:solidFill>
              </a:rPr>
              <a:t>Get Creative to Solve Problems</a:t>
            </a:r>
            <a:endParaRPr b="1" sz="31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sz="25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2500" u="none" cap="none" strike="noStrike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1C4888"/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b="1" lang="en">
                <a:solidFill>
                  <a:schemeClr val="lt1"/>
                </a:solidFill>
              </a:rPr>
              <a:t>Get Creative with Problem Solving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198" name="Google Shape;198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45550" y="4420575"/>
            <a:ext cx="1938825" cy="646275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5"/>
          <p:cNvSpPr txBox="1"/>
          <p:nvPr/>
        </p:nvSpPr>
        <p:spPr>
          <a:xfrm>
            <a:off x="1218200" y="1408625"/>
            <a:ext cx="5637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00" name="Google Shape;200;p25"/>
          <p:cNvSpPr txBox="1"/>
          <p:nvPr/>
        </p:nvSpPr>
        <p:spPr>
          <a:xfrm>
            <a:off x="1042725" y="2388900"/>
            <a:ext cx="4513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descr="a drawing of a group of stick figures with speech bubbles including a heart light bulb and check mark (Provided by Tenor)" id="201" name="Google Shape;20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85101" y="1870325"/>
            <a:ext cx="4248449" cy="314795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5"/>
          <p:cNvSpPr txBox="1"/>
          <p:nvPr/>
        </p:nvSpPr>
        <p:spPr>
          <a:xfrm>
            <a:off x="1218200" y="1017725"/>
            <a:ext cx="74358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</a:rPr>
              <a:t>The </a:t>
            </a:r>
            <a:r>
              <a:rPr b="1" lang="en" sz="2000">
                <a:solidFill>
                  <a:schemeClr val="dk2"/>
                </a:solidFill>
              </a:rPr>
              <a:t>Creative Problem Solving Process</a:t>
            </a:r>
            <a:r>
              <a:rPr lang="en" sz="2000">
                <a:solidFill>
                  <a:schemeClr val="dk2"/>
                </a:solidFill>
              </a:rPr>
              <a:t> begins with two assumptions-</a:t>
            </a:r>
            <a:endParaRPr sz="2000">
              <a:solidFill>
                <a:schemeClr val="dk2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AutoNum type="arabicPeriod"/>
            </a:pPr>
            <a:r>
              <a:rPr b="1" lang="en" sz="2000">
                <a:solidFill>
                  <a:schemeClr val="dk2"/>
                </a:solidFill>
              </a:rPr>
              <a:t>EVERYONE</a:t>
            </a:r>
            <a:r>
              <a:rPr lang="en" sz="2000">
                <a:solidFill>
                  <a:schemeClr val="dk2"/>
                </a:solidFill>
              </a:rPr>
              <a:t> is creative in some way</a:t>
            </a:r>
            <a:endParaRPr sz="2000">
              <a:solidFill>
                <a:schemeClr val="dk2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AutoNum type="arabicPeriod"/>
            </a:pPr>
            <a:r>
              <a:rPr lang="en" sz="2000">
                <a:solidFill>
                  <a:schemeClr val="dk2"/>
                </a:solidFill>
              </a:rPr>
              <a:t>Creative skills </a:t>
            </a:r>
            <a:r>
              <a:rPr b="1" lang="en" sz="2000">
                <a:solidFill>
                  <a:schemeClr val="dk2"/>
                </a:solidFill>
              </a:rPr>
              <a:t>can be learned</a:t>
            </a:r>
            <a:r>
              <a:rPr lang="en" sz="2000">
                <a:solidFill>
                  <a:schemeClr val="dk2"/>
                </a:solidFill>
              </a:rPr>
              <a:t> and enhanced</a:t>
            </a:r>
            <a:endParaRPr sz="2000">
              <a:solidFill>
                <a:schemeClr val="dk2"/>
              </a:solidFill>
            </a:endParaRPr>
          </a:p>
        </p:txBody>
      </p:sp>
      <p:sp>
        <p:nvSpPr>
          <p:cNvPr id="203" name="Google Shape;203;p25"/>
          <p:cNvSpPr txBox="1"/>
          <p:nvPr/>
        </p:nvSpPr>
        <p:spPr>
          <a:xfrm>
            <a:off x="132275" y="4221775"/>
            <a:ext cx="2602500" cy="8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u="sng">
                <a:solidFill>
                  <a:srgbClr val="1155CC"/>
                </a:solidFill>
                <a:latin typeface="Rubik"/>
                <a:ea typeface="Rubik"/>
                <a:cs typeface="Rubik"/>
                <a:sym typeface="Rubik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Creative Education Foundation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1C4888"/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b="1" lang="en">
                <a:solidFill>
                  <a:schemeClr val="lt1"/>
                </a:solidFill>
              </a:rPr>
              <a:t>Let’s Think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209" name="Google Shape;209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45550" y="4420575"/>
            <a:ext cx="1938825" cy="646275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6">
            <a:hlinkClick r:id="rId4"/>
          </p:cNvPr>
          <p:cNvSpPr txBox="1"/>
          <p:nvPr/>
        </p:nvSpPr>
        <p:spPr>
          <a:xfrm>
            <a:off x="238350" y="4240250"/>
            <a:ext cx="7426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11" name="Google Shape;211;p26"/>
          <p:cNvSpPr txBox="1"/>
          <p:nvPr/>
        </p:nvSpPr>
        <p:spPr>
          <a:xfrm>
            <a:off x="0" y="3318988"/>
            <a:ext cx="53442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hlink"/>
                </a:solidFill>
                <a:hlinkClick r:id="rId5"/>
              </a:rPr>
              <a:t>What is CPS? | Creative Education Foundation</a:t>
            </a:r>
            <a:endParaRPr sz="2100"/>
          </a:p>
        </p:txBody>
      </p:sp>
      <p:sp>
        <p:nvSpPr>
          <p:cNvPr id="212" name="Google Shape;212;p26"/>
          <p:cNvSpPr txBox="1"/>
          <p:nvPr/>
        </p:nvSpPr>
        <p:spPr>
          <a:xfrm>
            <a:off x="751750" y="1091150"/>
            <a:ext cx="2611200" cy="492600"/>
          </a:xfrm>
          <a:prstGeom prst="rect">
            <a:avLst/>
          </a:prstGeom>
          <a:solidFill>
            <a:srgbClr val="FF149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</a:rPr>
              <a:t>Divergent Thinking</a:t>
            </a:r>
            <a:endParaRPr sz="2000">
              <a:solidFill>
                <a:schemeClr val="lt1"/>
              </a:solidFill>
            </a:endParaRPr>
          </a:p>
        </p:txBody>
      </p:sp>
      <p:sp>
        <p:nvSpPr>
          <p:cNvPr id="213" name="Google Shape;213;p26"/>
          <p:cNvSpPr txBox="1"/>
          <p:nvPr/>
        </p:nvSpPr>
        <p:spPr>
          <a:xfrm>
            <a:off x="5421900" y="1091150"/>
            <a:ext cx="2806800" cy="492600"/>
          </a:xfrm>
          <a:prstGeom prst="rect">
            <a:avLst/>
          </a:prstGeom>
          <a:solidFill>
            <a:srgbClr val="3CC1CC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 </a:t>
            </a:r>
            <a:r>
              <a:rPr lang="en" sz="2000">
                <a:solidFill>
                  <a:schemeClr val="lt1"/>
                </a:solidFill>
              </a:rPr>
              <a:t>Convergent Thinking</a:t>
            </a:r>
            <a:endParaRPr sz="2000">
              <a:solidFill>
                <a:schemeClr val="lt1"/>
              </a:solidFill>
            </a:endParaRPr>
          </a:p>
        </p:txBody>
      </p:sp>
      <p:sp>
        <p:nvSpPr>
          <p:cNvPr id="214" name="Google Shape;214;p26"/>
          <p:cNvSpPr txBox="1"/>
          <p:nvPr/>
        </p:nvSpPr>
        <p:spPr>
          <a:xfrm>
            <a:off x="928350" y="3009588"/>
            <a:ext cx="12600" cy="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15" name="Google Shape;215;p26"/>
          <p:cNvSpPr txBox="1"/>
          <p:nvPr/>
        </p:nvSpPr>
        <p:spPr>
          <a:xfrm>
            <a:off x="489200" y="2069863"/>
            <a:ext cx="3289200" cy="1015800"/>
          </a:xfrm>
          <a:prstGeom prst="rect">
            <a:avLst/>
          </a:prstGeom>
          <a:noFill/>
          <a:ln cap="flat" cmpd="sng" w="28575">
            <a:solidFill>
              <a:srgbClr val="FF149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Generating lots of ideas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Brainstorming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Move past the obvious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16" name="Google Shape;216;p26"/>
          <p:cNvSpPr txBox="1"/>
          <p:nvPr/>
        </p:nvSpPr>
        <p:spPr>
          <a:xfrm>
            <a:off x="4856775" y="2093313"/>
            <a:ext cx="4174200" cy="1015800"/>
          </a:xfrm>
          <a:prstGeom prst="rect">
            <a:avLst/>
          </a:prstGeom>
          <a:noFill/>
          <a:ln cap="flat" cmpd="sng" w="38100">
            <a:solidFill>
              <a:srgbClr val="3CC1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Gives criteria to the brainstorming 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Evaluate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Refine your ideas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17" name="Google Shape;217;p26"/>
          <p:cNvSpPr txBox="1"/>
          <p:nvPr/>
        </p:nvSpPr>
        <p:spPr>
          <a:xfrm rot="-595">
            <a:off x="242100" y="3398997"/>
            <a:ext cx="8659800" cy="1108200"/>
          </a:xfrm>
          <a:prstGeom prst="rect">
            <a:avLst/>
          </a:prstGeom>
          <a:noFill/>
          <a:ln cap="flat" cmpd="sng" w="9525">
            <a:solidFill>
              <a:srgbClr val="FF149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2"/>
                </a:solidFill>
              </a:rPr>
              <a:t>We need both types of thinking…… just like a car needs a gas pedal and a brake pedal to move in a new direction. You can’t press both at the same time.</a:t>
            </a:r>
            <a:endParaRPr b="1" sz="2000">
              <a:solidFill>
                <a:schemeClr val="dk2"/>
              </a:solidFill>
            </a:endParaRPr>
          </a:p>
        </p:txBody>
      </p:sp>
      <p:cxnSp>
        <p:nvCxnSpPr>
          <p:cNvPr id="218" name="Google Shape;218;p26"/>
          <p:cNvCxnSpPr/>
          <p:nvPr/>
        </p:nvCxnSpPr>
        <p:spPr>
          <a:xfrm>
            <a:off x="6879625" y="1496775"/>
            <a:ext cx="12600" cy="6774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19" name="Google Shape;219;p26"/>
          <p:cNvCxnSpPr/>
          <p:nvPr/>
        </p:nvCxnSpPr>
        <p:spPr>
          <a:xfrm>
            <a:off x="1928250" y="1503175"/>
            <a:ext cx="12600" cy="6774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1C4888"/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b="1" lang="en">
                <a:solidFill>
                  <a:schemeClr val="lt1"/>
                </a:solidFill>
              </a:rPr>
              <a:t>First Diverge, Then Converge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225" name="Google Shape;225;p27">
            <a:hlinkClick r:id="rId3"/>
          </p:cNvPr>
          <p:cNvSpPr txBox="1"/>
          <p:nvPr/>
        </p:nvSpPr>
        <p:spPr>
          <a:xfrm>
            <a:off x="238350" y="4240250"/>
            <a:ext cx="7426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26" name="Google Shape;226;p27"/>
          <p:cNvSpPr txBox="1"/>
          <p:nvPr/>
        </p:nvSpPr>
        <p:spPr>
          <a:xfrm>
            <a:off x="751750" y="1091150"/>
            <a:ext cx="2611200" cy="492600"/>
          </a:xfrm>
          <a:prstGeom prst="rect">
            <a:avLst/>
          </a:prstGeom>
          <a:solidFill>
            <a:srgbClr val="FF149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</a:rPr>
              <a:t>Divergent   Thinking</a:t>
            </a:r>
            <a:endParaRPr sz="2000">
              <a:solidFill>
                <a:schemeClr val="lt1"/>
              </a:solidFill>
            </a:endParaRPr>
          </a:p>
        </p:txBody>
      </p:sp>
      <p:sp>
        <p:nvSpPr>
          <p:cNvPr id="227" name="Google Shape;227;p27"/>
          <p:cNvSpPr txBox="1"/>
          <p:nvPr/>
        </p:nvSpPr>
        <p:spPr>
          <a:xfrm>
            <a:off x="5000775" y="1118838"/>
            <a:ext cx="2806800" cy="492600"/>
          </a:xfrm>
          <a:prstGeom prst="rect">
            <a:avLst/>
          </a:prstGeom>
          <a:solidFill>
            <a:srgbClr val="3CC1CC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</a:rPr>
              <a:t>Convergent    Thinking</a:t>
            </a:r>
            <a:endParaRPr sz="2000">
              <a:solidFill>
                <a:schemeClr val="lt1"/>
              </a:solidFill>
            </a:endParaRPr>
          </a:p>
        </p:txBody>
      </p:sp>
      <p:sp>
        <p:nvSpPr>
          <p:cNvPr id="228" name="Google Shape;228;p27"/>
          <p:cNvSpPr txBox="1"/>
          <p:nvPr/>
        </p:nvSpPr>
        <p:spPr>
          <a:xfrm>
            <a:off x="928350" y="3009588"/>
            <a:ext cx="12600" cy="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29" name="Google Shape;229;p27"/>
          <p:cNvSpPr txBox="1"/>
          <p:nvPr/>
        </p:nvSpPr>
        <p:spPr>
          <a:xfrm>
            <a:off x="412750" y="1712538"/>
            <a:ext cx="3289200" cy="1108200"/>
          </a:xfrm>
          <a:prstGeom prst="rect">
            <a:avLst/>
          </a:prstGeom>
          <a:noFill/>
          <a:ln cap="flat" cmpd="sng" w="28575">
            <a:solidFill>
              <a:srgbClr val="FF149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●"/>
            </a:pPr>
            <a:r>
              <a:rPr lang="en" sz="1500">
                <a:solidFill>
                  <a:schemeClr val="dk2"/>
                </a:solidFill>
              </a:rPr>
              <a:t>Take a lot of pics! </a:t>
            </a:r>
            <a:endParaRPr sz="1500">
              <a:solidFill>
                <a:schemeClr val="dk2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●"/>
            </a:pPr>
            <a:r>
              <a:rPr lang="en" sz="1500">
                <a:solidFill>
                  <a:schemeClr val="dk2"/>
                </a:solidFill>
              </a:rPr>
              <a:t>We don’t know which one will be the best one</a:t>
            </a:r>
            <a:endParaRPr sz="1500">
              <a:solidFill>
                <a:schemeClr val="dk2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●"/>
            </a:pPr>
            <a:r>
              <a:rPr lang="en" sz="1500">
                <a:solidFill>
                  <a:schemeClr val="dk2"/>
                </a:solidFill>
              </a:rPr>
              <a:t>No Judging!</a:t>
            </a:r>
            <a:endParaRPr sz="1500">
              <a:solidFill>
                <a:schemeClr val="dk2"/>
              </a:solidFill>
            </a:endParaRPr>
          </a:p>
        </p:txBody>
      </p:sp>
      <p:sp>
        <p:nvSpPr>
          <p:cNvPr id="230" name="Google Shape;230;p27"/>
          <p:cNvSpPr txBox="1"/>
          <p:nvPr/>
        </p:nvSpPr>
        <p:spPr>
          <a:xfrm>
            <a:off x="4818813" y="1712550"/>
            <a:ext cx="3170700" cy="1108200"/>
          </a:xfrm>
          <a:prstGeom prst="rect">
            <a:avLst/>
          </a:prstGeom>
          <a:noFill/>
          <a:ln cap="flat" cmpd="sng" w="38100">
            <a:solidFill>
              <a:srgbClr val="3CC1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●"/>
            </a:pPr>
            <a:r>
              <a:rPr lang="en" sz="1500">
                <a:solidFill>
                  <a:schemeClr val="dk2"/>
                </a:solidFill>
              </a:rPr>
              <a:t>Sort through your options!</a:t>
            </a:r>
            <a:endParaRPr sz="1500">
              <a:solidFill>
                <a:schemeClr val="dk2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●"/>
            </a:pPr>
            <a:r>
              <a:rPr lang="en" sz="1500">
                <a:solidFill>
                  <a:schemeClr val="dk2"/>
                </a:solidFill>
              </a:rPr>
              <a:t>Which ones do you like?</a:t>
            </a:r>
            <a:endParaRPr sz="1500">
              <a:solidFill>
                <a:schemeClr val="dk2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●"/>
            </a:pPr>
            <a:r>
              <a:rPr lang="en" sz="1500">
                <a:solidFill>
                  <a:schemeClr val="dk2"/>
                </a:solidFill>
              </a:rPr>
              <a:t>Make choices based on criteria</a:t>
            </a:r>
            <a:endParaRPr sz="1500">
              <a:solidFill>
                <a:schemeClr val="dk2"/>
              </a:solidFill>
            </a:endParaRPr>
          </a:p>
        </p:txBody>
      </p:sp>
      <p:cxnSp>
        <p:nvCxnSpPr>
          <p:cNvPr id="231" name="Google Shape;231;p27"/>
          <p:cNvCxnSpPr/>
          <p:nvPr/>
        </p:nvCxnSpPr>
        <p:spPr>
          <a:xfrm>
            <a:off x="6570250" y="1099200"/>
            <a:ext cx="12600" cy="6774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32" name="Google Shape;232;p27"/>
          <p:cNvCxnSpPr/>
          <p:nvPr/>
        </p:nvCxnSpPr>
        <p:spPr>
          <a:xfrm>
            <a:off x="2007125" y="1099200"/>
            <a:ext cx="12600" cy="6774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descr="wedding photographer takes pictures of bride and groom (Provided by Getty Images)" id="233" name="Google Shape;233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3838" y="2949550"/>
            <a:ext cx="3107026" cy="20708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ands lay out wedding photos. the result of the photographer's work at wedding. (Provided by Getty Images)" id="234" name="Google Shape;234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50638" y="2949550"/>
            <a:ext cx="3107026" cy="2070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205175" y="4449600"/>
            <a:ext cx="1938825" cy="64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1C4888"/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b="1" lang="en">
                <a:solidFill>
                  <a:schemeClr val="lt1"/>
                </a:solidFill>
              </a:rPr>
              <a:t>Divergent Thinking- Warm-up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241" name="Google Shape;241;p28">
            <a:hlinkClick r:id="rId3"/>
          </p:cNvPr>
          <p:cNvSpPr txBox="1"/>
          <p:nvPr/>
        </p:nvSpPr>
        <p:spPr>
          <a:xfrm>
            <a:off x="238350" y="4240250"/>
            <a:ext cx="7426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42" name="Google Shape;242;p28"/>
          <p:cNvSpPr txBox="1"/>
          <p:nvPr/>
        </p:nvSpPr>
        <p:spPr>
          <a:xfrm>
            <a:off x="928350" y="3009588"/>
            <a:ext cx="12600" cy="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43" name="Google Shape;24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91450" y="1092499"/>
            <a:ext cx="5281901" cy="3521249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28"/>
          <p:cNvSpPr txBox="1"/>
          <p:nvPr/>
        </p:nvSpPr>
        <p:spPr>
          <a:xfrm>
            <a:off x="111550" y="1228713"/>
            <a:ext cx="29028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Defer judgement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Strive for </a:t>
            </a:r>
            <a:r>
              <a:rPr lang="en" sz="1800">
                <a:solidFill>
                  <a:schemeClr val="dk2"/>
                </a:solidFill>
              </a:rPr>
              <a:t>quantity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Seek wild and unusual ideas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Build on others ideas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45" name="Google Shape;245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205175" y="4449600"/>
            <a:ext cx="1938825" cy="646275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28"/>
          <p:cNvSpPr txBox="1"/>
          <p:nvPr/>
        </p:nvSpPr>
        <p:spPr>
          <a:xfrm rot="641">
            <a:off x="111538" y="3459016"/>
            <a:ext cx="3220200" cy="1015800"/>
          </a:xfrm>
          <a:prstGeom prst="rect">
            <a:avLst/>
          </a:prstGeom>
          <a:noFill/>
          <a:ln cap="flat" cmpd="sng" w="76200">
            <a:solidFill>
              <a:srgbClr val="0B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What might be all the ways to get a hippopotamus out of a playground?</a:t>
            </a:r>
            <a:endParaRPr b="1" sz="18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C4888"/>
        </a:solidFill>
      </p:bgPr>
    </p:bg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9"/>
          <p:cNvSpPr txBox="1"/>
          <p:nvPr/>
        </p:nvSpPr>
        <p:spPr>
          <a:xfrm>
            <a:off x="829875" y="1821250"/>
            <a:ext cx="7646700" cy="13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100">
                <a:solidFill>
                  <a:schemeClr val="lt1"/>
                </a:solidFill>
              </a:rPr>
              <a:t>The Creative </a:t>
            </a:r>
            <a:r>
              <a:rPr b="1" lang="en" sz="3100">
                <a:solidFill>
                  <a:schemeClr val="lt1"/>
                </a:solidFill>
              </a:rPr>
              <a:t>Problem Solving Process</a:t>
            </a:r>
            <a:endParaRPr b="1" sz="31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sz="25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2500" u="none" cap="none" strike="noStrike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1C4888"/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b="1" lang="en">
                <a:solidFill>
                  <a:schemeClr val="lt1"/>
                </a:solidFill>
              </a:rPr>
              <a:t>Creative Problem Solving Process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257" name="Google Shape;257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45550" y="4420575"/>
            <a:ext cx="1938825" cy="646275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30"/>
          <p:cNvSpPr txBox="1"/>
          <p:nvPr/>
        </p:nvSpPr>
        <p:spPr>
          <a:xfrm>
            <a:off x="311700" y="1246613"/>
            <a:ext cx="5301900" cy="30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0F172A"/>
                </a:solidFill>
                <a:highlight>
                  <a:srgbClr val="FFFFFF"/>
                </a:highlight>
              </a:rPr>
              <a:t>Steps to Follow:</a:t>
            </a:r>
            <a:endParaRPr b="1" sz="1700">
              <a:solidFill>
                <a:srgbClr val="0F172A"/>
              </a:solidFill>
              <a:highlight>
                <a:srgbClr val="FFFFFF"/>
              </a:highlight>
            </a:endParaRPr>
          </a:p>
          <a:p>
            <a:pPr indent="-358775" lvl="0" marL="4572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50"/>
              <a:buAutoNum type="arabicPeriod"/>
            </a:pPr>
            <a:r>
              <a:rPr lang="en" sz="2050">
                <a:solidFill>
                  <a:schemeClr val="dk2"/>
                </a:solidFill>
              </a:rPr>
              <a:t>Clarify the real problem(s).</a:t>
            </a:r>
            <a:r>
              <a:rPr lang="en" sz="2050">
                <a:solidFill>
                  <a:schemeClr val="dk1"/>
                </a:solidFill>
              </a:rPr>
              <a:t>✓</a:t>
            </a:r>
            <a:endParaRPr sz="2050">
              <a:solidFill>
                <a:schemeClr val="dk1"/>
              </a:solidFill>
            </a:endParaRPr>
          </a:p>
          <a:p>
            <a:pPr indent="-35877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50"/>
              <a:buAutoNum type="arabicPeriod"/>
            </a:pPr>
            <a:r>
              <a:rPr lang="en" sz="2050">
                <a:solidFill>
                  <a:schemeClr val="dk2"/>
                </a:solidFill>
                <a:highlight>
                  <a:srgbClr val="FFFFFF"/>
                </a:highlight>
              </a:rPr>
              <a:t>Ideate without limits. Wild ideas welcome.</a:t>
            </a:r>
            <a:r>
              <a:rPr lang="en" sz="2050">
                <a:solidFill>
                  <a:schemeClr val="dk1"/>
                </a:solidFill>
              </a:rPr>
              <a:t>✓</a:t>
            </a:r>
            <a:endParaRPr sz="205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5877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50"/>
              <a:buAutoNum type="arabicPeriod"/>
            </a:pPr>
            <a:r>
              <a:rPr lang="en" sz="2050">
                <a:solidFill>
                  <a:schemeClr val="dk2"/>
                </a:solidFill>
                <a:highlight>
                  <a:srgbClr val="FFFFFF"/>
                </a:highlight>
              </a:rPr>
              <a:t>Develop 1–2 workable ideas into mini action plans.</a:t>
            </a:r>
            <a:endParaRPr sz="2050">
              <a:solidFill>
                <a:schemeClr val="dk2"/>
              </a:solidFill>
              <a:highlight>
                <a:srgbClr val="FFFFFF"/>
              </a:highlight>
            </a:endParaRPr>
          </a:p>
          <a:p>
            <a:pPr indent="-35877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50"/>
              <a:buAutoNum type="arabicPeriod"/>
            </a:pPr>
            <a:r>
              <a:rPr lang="en" sz="2050">
                <a:solidFill>
                  <a:schemeClr val="dk2"/>
                </a:solidFill>
                <a:highlight>
                  <a:srgbClr val="FFFFFF"/>
                </a:highlight>
              </a:rPr>
              <a:t>(Optional) Prototype: Sketch or present your plan creatively.</a:t>
            </a:r>
            <a:endParaRPr sz="2050">
              <a:solidFill>
                <a:schemeClr val="dk2"/>
              </a:solidFill>
              <a:highlight>
                <a:srgbClr val="FFFFFF"/>
              </a:highlight>
            </a:endParaRPr>
          </a:p>
        </p:txBody>
      </p:sp>
      <p:pic>
        <p:nvPicPr>
          <p:cNvPr id="259" name="Google Shape;259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29125" y="1038675"/>
            <a:ext cx="3601100" cy="3252824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0"/>
          <p:cNvSpPr/>
          <p:nvPr/>
        </p:nvSpPr>
        <p:spPr>
          <a:xfrm rot="3479">
            <a:off x="311696" y="1639352"/>
            <a:ext cx="4446002" cy="507000"/>
          </a:xfrm>
          <a:prstGeom prst="ellipse">
            <a:avLst/>
          </a:prstGeom>
          <a:noFill/>
          <a:ln cap="flat" cmpd="sng" w="38100">
            <a:solidFill>
              <a:srgbClr val="FF149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30"/>
          <p:cNvSpPr txBox="1"/>
          <p:nvPr/>
        </p:nvSpPr>
        <p:spPr>
          <a:xfrm>
            <a:off x="208050" y="4420563"/>
            <a:ext cx="55092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 u="sng">
                <a:solidFill>
                  <a:srgbClr val="1155CC"/>
                </a:solidFill>
                <a:latin typeface="Rubik"/>
                <a:ea typeface="Rubik"/>
                <a:cs typeface="Rubik"/>
                <a:sym typeface="Rubik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Creative Education Foundation</a:t>
            </a:r>
            <a:endParaRPr sz="25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1C4888"/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b="1" lang="en">
                <a:solidFill>
                  <a:schemeClr val="lt1"/>
                </a:solidFill>
              </a:rPr>
              <a:t>Clarify the Problem </a:t>
            </a:r>
            <a:endParaRPr b="1" i="1">
              <a:solidFill>
                <a:schemeClr val="lt1"/>
              </a:solidFill>
            </a:endParaRPr>
          </a:p>
        </p:txBody>
      </p:sp>
      <p:pic>
        <p:nvPicPr>
          <p:cNvPr id="267" name="Google Shape;267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54100" y="4420563"/>
            <a:ext cx="1938825" cy="646275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31"/>
          <p:cNvSpPr txBox="1"/>
          <p:nvPr/>
        </p:nvSpPr>
        <p:spPr>
          <a:xfrm>
            <a:off x="1634300" y="1418600"/>
            <a:ext cx="4778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69" name="Google Shape;269;p31"/>
          <p:cNvSpPr txBox="1"/>
          <p:nvPr/>
        </p:nvSpPr>
        <p:spPr>
          <a:xfrm>
            <a:off x="416575" y="1078125"/>
            <a:ext cx="4298400" cy="35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</a:rPr>
              <a:t>GOAL: Understand the challenge fully before jumping into solutions</a:t>
            </a:r>
            <a:endParaRPr sz="2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</a:rPr>
              <a:t>Steps:</a:t>
            </a:r>
            <a:endParaRPr sz="2000">
              <a:solidFill>
                <a:schemeClr val="dk2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AutoNum type="arabicPeriod"/>
            </a:pPr>
            <a:r>
              <a:rPr lang="en" sz="2000">
                <a:solidFill>
                  <a:schemeClr val="dk2"/>
                </a:solidFill>
              </a:rPr>
              <a:t>Explore the situation ( what’s happening, what’s needed).</a:t>
            </a:r>
            <a:endParaRPr sz="2000">
              <a:solidFill>
                <a:schemeClr val="dk2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AutoNum type="arabicPeriod"/>
            </a:pPr>
            <a:r>
              <a:rPr lang="en" sz="2000">
                <a:solidFill>
                  <a:schemeClr val="dk2"/>
                </a:solidFill>
              </a:rPr>
              <a:t>Identify the real problem ( not just the symptoms).</a:t>
            </a:r>
            <a:endParaRPr sz="2000">
              <a:solidFill>
                <a:schemeClr val="dk2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AutoNum type="arabicPeriod"/>
            </a:pPr>
            <a:r>
              <a:rPr lang="en" sz="2000">
                <a:solidFill>
                  <a:schemeClr val="dk2"/>
                </a:solidFill>
              </a:rPr>
              <a:t>What’s the real question we are trying to answer?</a:t>
            </a:r>
            <a:endParaRPr sz="20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2"/>
              </a:solidFill>
            </a:endParaRPr>
          </a:p>
        </p:txBody>
      </p:sp>
      <p:sp>
        <p:nvSpPr>
          <p:cNvPr id="270" name="Google Shape;270;p31"/>
          <p:cNvSpPr txBox="1"/>
          <p:nvPr/>
        </p:nvSpPr>
        <p:spPr>
          <a:xfrm>
            <a:off x="608425" y="4512850"/>
            <a:ext cx="5481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hlink"/>
                </a:solidFill>
                <a:hlinkClick r:id="rId4"/>
              </a:rPr>
              <a:t>The Five Whys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71" name="Google Shape;271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54375" y="1130949"/>
            <a:ext cx="3516502" cy="31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31"/>
          <p:cNvSpPr/>
          <p:nvPr/>
        </p:nvSpPr>
        <p:spPr>
          <a:xfrm rot="-10795203">
            <a:off x="6090021" y="1627180"/>
            <a:ext cx="1505101" cy="444900"/>
          </a:xfrm>
          <a:prstGeom prst="ellipse">
            <a:avLst/>
          </a:prstGeom>
          <a:noFill/>
          <a:ln cap="flat" cmpd="sng" w="38100">
            <a:solidFill>
              <a:srgbClr val="FF149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p14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14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14"/>
          <p:cNvSpPr/>
          <p:nvPr/>
        </p:nvSpPr>
        <p:spPr>
          <a:xfrm>
            <a:off x="0" y="-249600"/>
            <a:ext cx="9144000" cy="5143500"/>
          </a:xfrm>
          <a:prstGeom prst="rect">
            <a:avLst/>
          </a:prstGeom>
          <a:solidFill>
            <a:srgbClr val="1C488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14"/>
          <p:cNvSpPr/>
          <p:nvPr/>
        </p:nvSpPr>
        <p:spPr>
          <a:xfrm>
            <a:off x="-23250" y="3646500"/>
            <a:ext cx="9256500" cy="15333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100">
              <a:solidFill>
                <a:srgbClr val="1C4888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100">
              <a:solidFill>
                <a:srgbClr val="1C4888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100">
              <a:solidFill>
                <a:srgbClr val="1C4888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100">
              <a:solidFill>
                <a:srgbClr val="1C4888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100">
              <a:solidFill>
                <a:srgbClr val="1C4888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100">
                <a:solidFill>
                  <a:srgbClr val="1C4888"/>
                </a:solidFill>
              </a:rPr>
              <a:t>The Central Western Community Schools Technical Assistance Center trainings are opportunities for open dialogue and thought-sharing among Community Schools colleagues. The views expressed by speakers or other third parties in NYS CSTAC webinars, events and/or conferences are those of the speaker or third-party and not, necessarily, of the CSTAC or the New York State Education Department. </a:t>
            </a:r>
            <a:endParaRPr sz="1100">
              <a:solidFill>
                <a:srgbClr val="1C4888"/>
              </a:solidFill>
            </a:endParaRPr>
          </a:p>
        </p:txBody>
      </p:sp>
      <p:pic>
        <p:nvPicPr>
          <p:cNvPr id="69" name="Google Shape;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5700" y="3648988"/>
            <a:ext cx="2624076" cy="874699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4"/>
          <p:cNvSpPr txBox="1"/>
          <p:nvPr/>
        </p:nvSpPr>
        <p:spPr>
          <a:xfrm>
            <a:off x="357750" y="529675"/>
            <a:ext cx="8494500" cy="21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lt1"/>
                </a:solidFill>
              </a:rPr>
              <a:t>Creative Problem Solving for Real (After)-School Challenges: </a:t>
            </a:r>
            <a:endParaRPr sz="35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lt1"/>
                </a:solidFill>
              </a:rPr>
              <a:t>Starting Small, Thinking Big</a:t>
            </a:r>
            <a:endParaRPr b="1" sz="49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FFFFF"/>
                </a:solidFill>
              </a:rPr>
              <a:t>September</a:t>
            </a:r>
            <a:r>
              <a:rPr lang="en" sz="2500">
                <a:solidFill>
                  <a:srgbClr val="FFFFFF"/>
                </a:solidFill>
              </a:rPr>
              <a:t> 19, 2025</a:t>
            </a:r>
            <a:endParaRPr sz="2500">
              <a:solidFill>
                <a:srgbClr val="FFFFFF"/>
              </a:solidFill>
            </a:endParaRPr>
          </a:p>
        </p:txBody>
      </p:sp>
      <p:pic>
        <p:nvPicPr>
          <p:cNvPr id="71" name="Google Shape;7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39500" y="3753500"/>
            <a:ext cx="2624075" cy="6656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1C4888"/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b="1" lang="en">
                <a:solidFill>
                  <a:schemeClr val="lt1"/>
                </a:solidFill>
              </a:rPr>
              <a:t>The Great Snack Stampede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278" name="Google Shape;278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45550" y="4420575"/>
            <a:ext cx="1938825" cy="646275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32"/>
          <p:cNvSpPr txBox="1"/>
          <p:nvPr/>
        </p:nvSpPr>
        <p:spPr>
          <a:xfrm>
            <a:off x="696625" y="718950"/>
            <a:ext cx="7435800" cy="37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chemeClr val="dk1"/>
                </a:solidFill>
              </a:rPr>
              <a:t>At Jefferson After-School, the moment staff bring out snacks, chaos breaks loose. Kids rush to the snack table like it’s a Black Friday sale. Granola bars fly. Juice boxes burst. A third-grader is hoarding all the pretzels. Two staff members are frantically trying to restore order, but the line is more of a rugby scrum.</a:t>
            </a:r>
            <a:endParaRPr b="1" sz="19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900">
                <a:solidFill>
                  <a:schemeClr val="dk1"/>
                </a:solidFill>
              </a:rPr>
              <a:t>The director sighs and says: </a:t>
            </a:r>
            <a:r>
              <a:rPr b="1" i="1" lang="en" sz="1900">
                <a:solidFill>
                  <a:schemeClr val="dk1"/>
                </a:solidFill>
              </a:rPr>
              <a:t>“Every day, snack time feels like running a food distribution center during an emergency. Why is this happening?”</a:t>
            </a:r>
            <a:endParaRPr b="1" i="1" sz="1900">
              <a:solidFill>
                <a:schemeClr val="dk1"/>
              </a:solidFill>
            </a:endParaRPr>
          </a:p>
        </p:txBody>
      </p:sp>
      <p:pic>
        <p:nvPicPr>
          <p:cNvPr descr="Apple Juice box flat icon. Simple vector illustration of juice packaging with straw isolated on white background (Provided by Getty Images)" id="280" name="Google Shape;280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11225" y="4125775"/>
            <a:ext cx="820700" cy="820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nola bar (Provided by Getty Images)" id="281" name="Google Shape;281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74824" y="4355425"/>
            <a:ext cx="679398" cy="5281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rispy pretzels shape heart. Tasty snack. (Provided by Getty Images)" id="282" name="Google Shape;282;p32"/>
          <p:cNvPicPr preferRelativeResize="0"/>
          <p:nvPr/>
        </p:nvPicPr>
        <p:blipFill rotWithShape="1">
          <a:blip r:embed="rId6">
            <a:alphaModFix/>
          </a:blip>
          <a:srcRect b="-1543" l="0" r="0" t="0"/>
          <a:stretch/>
        </p:blipFill>
        <p:spPr>
          <a:xfrm>
            <a:off x="5298850" y="4296350"/>
            <a:ext cx="954972" cy="646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1C4888"/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b="1" lang="en">
                <a:solidFill>
                  <a:schemeClr val="lt1"/>
                </a:solidFill>
              </a:rPr>
              <a:t>The Five Whys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288" name="Google Shape;288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45550" y="4420575"/>
            <a:ext cx="1938825" cy="646275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33"/>
          <p:cNvSpPr txBox="1"/>
          <p:nvPr/>
        </p:nvSpPr>
        <p:spPr>
          <a:xfrm>
            <a:off x="696625" y="911775"/>
            <a:ext cx="7435800" cy="17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i="1" lang="en" sz="2000">
                <a:solidFill>
                  <a:schemeClr val="dk1"/>
                </a:solidFill>
              </a:rPr>
              <a:t>“</a:t>
            </a:r>
            <a:r>
              <a:rPr i="1" lang="en" sz="2000">
                <a:solidFill>
                  <a:schemeClr val="dk1"/>
                </a:solidFill>
              </a:rPr>
              <a:t>Every day, snack time feels like running a food distribution center during an emergency. Why is this happening?”</a:t>
            </a:r>
            <a:endParaRPr i="1" sz="2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i="1" sz="2000">
              <a:solidFill>
                <a:schemeClr val="dk1"/>
              </a:solidFill>
            </a:endParaRPr>
          </a:p>
        </p:txBody>
      </p:sp>
      <p:sp>
        <p:nvSpPr>
          <p:cNvPr id="290" name="Google Shape;290;p33"/>
          <p:cNvSpPr txBox="1"/>
          <p:nvPr/>
        </p:nvSpPr>
        <p:spPr>
          <a:xfrm>
            <a:off x="1218200" y="1017725"/>
            <a:ext cx="7435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2"/>
              </a:solidFill>
            </a:endParaRPr>
          </a:p>
        </p:txBody>
      </p:sp>
      <p:pic>
        <p:nvPicPr>
          <p:cNvPr descr="Apple Juice box flat icon. Simple vector illustration of juice packaging with straw isolated on white background (Provided by Getty Images)" id="291" name="Google Shape;291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11225" y="4125775"/>
            <a:ext cx="820700" cy="820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nola bar (Provided by Getty Images)" id="292" name="Google Shape;292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74824" y="4355425"/>
            <a:ext cx="679398" cy="5281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rispy pretzels shape heart. Tasty snack. (Provided by Getty Images)" id="293" name="Google Shape;293;p33"/>
          <p:cNvPicPr preferRelativeResize="0"/>
          <p:nvPr/>
        </p:nvPicPr>
        <p:blipFill rotWithShape="1">
          <a:blip r:embed="rId6">
            <a:alphaModFix/>
          </a:blip>
          <a:srcRect b="-1543" l="0" r="0" t="0"/>
          <a:stretch/>
        </p:blipFill>
        <p:spPr>
          <a:xfrm>
            <a:off x="5298850" y="4296350"/>
            <a:ext cx="954972" cy="646276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33"/>
          <p:cNvSpPr txBox="1"/>
          <p:nvPr/>
        </p:nvSpPr>
        <p:spPr>
          <a:xfrm>
            <a:off x="530700" y="2175975"/>
            <a:ext cx="80826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2"/>
                </a:solidFill>
              </a:rPr>
              <a:t>Let’s practice the FIVE WHYS….. What is the real problem to solve in this scenario? First WHY, then What’s stopping you?</a:t>
            </a:r>
            <a:endParaRPr b="1" sz="3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u="sng">
                <a:solidFill>
                  <a:schemeClr val="accent5"/>
                </a:solid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The Five Whys</a:t>
            </a:r>
            <a:endParaRPr b="1" sz="30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1C4888"/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b="1" lang="en">
                <a:solidFill>
                  <a:schemeClr val="lt1"/>
                </a:solidFill>
              </a:rPr>
              <a:t>Ideate Without Limits </a:t>
            </a:r>
            <a:endParaRPr b="1" i="1">
              <a:solidFill>
                <a:schemeClr val="lt1"/>
              </a:solidFill>
            </a:endParaRPr>
          </a:p>
        </p:txBody>
      </p:sp>
      <p:pic>
        <p:nvPicPr>
          <p:cNvPr id="300" name="Google Shape;300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54100" y="4420563"/>
            <a:ext cx="1938825" cy="646275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34"/>
          <p:cNvSpPr txBox="1"/>
          <p:nvPr/>
        </p:nvSpPr>
        <p:spPr>
          <a:xfrm>
            <a:off x="1634300" y="1418600"/>
            <a:ext cx="4778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302" name="Google Shape;302;p34"/>
          <p:cNvSpPr txBox="1"/>
          <p:nvPr/>
        </p:nvSpPr>
        <p:spPr>
          <a:xfrm>
            <a:off x="416575" y="1078125"/>
            <a:ext cx="42984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</a:rPr>
              <a:t>GOAL: To think of as many ideas as possible</a:t>
            </a:r>
            <a:endParaRPr sz="2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</a:rPr>
              <a:t>Steps:</a:t>
            </a:r>
            <a:endParaRPr sz="2000">
              <a:solidFill>
                <a:schemeClr val="dk2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AutoNum type="arabicPeriod"/>
            </a:pPr>
            <a:r>
              <a:rPr lang="en" sz="2000">
                <a:solidFill>
                  <a:schemeClr val="dk2"/>
                </a:solidFill>
              </a:rPr>
              <a:t>Quantity over quality</a:t>
            </a:r>
            <a:endParaRPr sz="2000">
              <a:solidFill>
                <a:schemeClr val="dk2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AutoNum type="arabicPeriod"/>
            </a:pPr>
            <a:r>
              <a:rPr lang="en" sz="2000">
                <a:solidFill>
                  <a:schemeClr val="dk2"/>
                </a:solidFill>
              </a:rPr>
              <a:t>Be playful, bold and imaginative</a:t>
            </a:r>
            <a:endParaRPr sz="2000">
              <a:solidFill>
                <a:schemeClr val="dk2"/>
              </a:solidFill>
            </a:endParaRPr>
          </a:p>
        </p:txBody>
      </p:sp>
      <p:sp>
        <p:nvSpPr>
          <p:cNvPr id="303" name="Google Shape;303;p34"/>
          <p:cNvSpPr txBox="1"/>
          <p:nvPr/>
        </p:nvSpPr>
        <p:spPr>
          <a:xfrm>
            <a:off x="311700" y="3991975"/>
            <a:ext cx="6972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2"/>
                </a:solidFill>
              </a:rPr>
              <a:t>Tip: Encourage “yes, and…..” thinking and suspend judgement. </a:t>
            </a:r>
            <a:endParaRPr b="1" sz="2000">
              <a:solidFill>
                <a:schemeClr val="dk2"/>
              </a:solidFill>
            </a:endParaRPr>
          </a:p>
        </p:txBody>
      </p:sp>
      <p:pic>
        <p:nvPicPr>
          <p:cNvPr id="304" name="Google Shape;304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85900" y="853149"/>
            <a:ext cx="3516502" cy="31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34"/>
          <p:cNvSpPr/>
          <p:nvPr/>
        </p:nvSpPr>
        <p:spPr>
          <a:xfrm rot="-10795203">
            <a:off x="7132884" y="1971705"/>
            <a:ext cx="1505101" cy="444900"/>
          </a:xfrm>
          <a:prstGeom prst="ellipse">
            <a:avLst/>
          </a:prstGeom>
          <a:noFill/>
          <a:ln cap="flat" cmpd="sng" w="38100">
            <a:solidFill>
              <a:srgbClr val="FF149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1C4888"/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b="1" lang="en">
                <a:solidFill>
                  <a:schemeClr val="lt1"/>
                </a:solidFill>
              </a:rPr>
              <a:t>The More Ideas the Better</a:t>
            </a:r>
            <a:endParaRPr b="1" i="1">
              <a:solidFill>
                <a:schemeClr val="lt1"/>
              </a:solidFill>
            </a:endParaRPr>
          </a:p>
        </p:txBody>
      </p:sp>
      <p:pic>
        <p:nvPicPr>
          <p:cNvPr id="311" name="Google Shape;311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45550" y="4420575"/>
            <a:ext cx="1938825" cy="646275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35"/>
          <p:cNvSpPr txBox="1"/>
          <p:nvPr/>
        </p:nvSpPr>
        <p:spPr>
          <a:xfrm>
            <a:off x="4203300" y="1281075"/>
            <a:ext cx="4629000" cy="1897200"/>
          </a:xfrm>
          <a:prstGeom prst="rect">
            <a:avLst/>
          </a:prstGeom>
          <a:solidFill>
            <a:srgbClr val="3CC1CC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2"/>
                </a:solidFill>
              </a:rPr>
              <a:t>Generate first. Judge later.</a:t>
            </a:r>
            <a:endParaRPr b="1" sz="2500">
              <a:solidFill>
                <a:schemeClr val="dk2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2"/>
                </a:solidFill>
              </a:rPr>
              <a:t>Never do both at the same time.</a:t>
            </a:r>
            <a:endParaRPr b="1" sz="2500">
              <a:solidFill>
                <a:schemeClr val="dk2"/>
              </a:solidFill>
            </a:endParaRPr>
          </a:p>
        </p:txBody>
      </p:sp>
      <p:pic>
        <p:nvPicPr>
          <p:cNvPr descr="Think outside the box handwriting monogram calligraphy. Phrase poster graphic desing. Black and white engraved ink art. (Provided by Getty Images)" id="313" name="Google Shape;313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1825" y="1017713"/>
            <a:ext cx="3860726" cy="3860726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35"/>
          <p:cNvSpPr txBox="1"/>
          <p:nvPr/>
        </p:nvSpPr>
        <p:spPr>
          <a:xfrm>
            <a:off x="4203300" y="3298850"/>
            <a:ext cx="4629000" cy="800400"/>
          </a:xfrm>
          <a:prstGeom prst="rect">
            <a:avLst/>
          </a:prstGeom>
          <a:solidFill>
            <a:srgbClr val="FF149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</a:rPr>
              <a:t>Focus on YES and….rather than NO but…</a:t>
            </a:r>
            <a:endParaRPr sz="2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1C4888"/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b="1" lang="en">
                <a:solidFill>
                  <a:schemeClr val="lt1"/>
                </a:solidFill>
              </a:rPr>
              <a:t>Wild-But-Possible Snack Time Solutions</a:t>
            </a:r>
            <a:endParaRPr b="1" i="1">
              <a:solidFill>
                <a:schemeClr val="lt1"/>
              </a:solidFill>
            </a:endParaRPr>
          </a:p>
        </p:txBody>
      </p:sp>
      <p:pic>
        <p:nvPicPr>
          <p:cNvPr id="320" name="Google Shape;320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45550" y="4420575"/>
            <a:ext cx="1938825" cy="646275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36"/>
          <p:cNvSpPr txBox="1"/>
          <p:nvPr/>
        </p:nvSpPr>
        <p:spPr>
          <a:xfrm>
            <a:off x="4203300" y="1716500"/>
            <a:ext cx="4629000" cy="1011900"/>
          </a:xfrm>
          <a:prstGeom prst="rect">
            <a:avLst/>
          </a:prstGeom>
          <a:solidFill>
            <a:srgbClr val="3CC1CC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2"/>
                </a:solidFill>
              </a:rPr>
              <a:t>Let's hear those ideas….</a:t>
            </a:r>
            <a:endParaRPr b="1" sz="2500">
              <a:solidFill>
                <a:schemeClr val="dk2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500">
              <a:solidFill>
                <a:schemeClr val="dk2"/>
              </a:solidFill>
            </a:endParaRPr>
          </a:p>
        </p:txBody>
      </p:sp>
      <p:sp>
        <p:nvSpPr>
          <p:cNvPr id="322" name="Google Shape;322;p36"/>
          <p:cNvSpPr txBox="1"/>
          <p:nvPr/>
        </p:nvSpPr>
        <p:spPr>
          <a:xfrm>
            <a:off x="4203300" y="3298850"/>
            <a:ext cx="4629000" cy="800400"/>
          </a:xfrm>
          <a:prstGeom prst="rect">
            <a:avLst/>
          </a:prstGeom>
          <a:solidFill>
            <a:srgbClr val="FF149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</a:rPr>
              <a:t>Can you take any of your WILD ideas and turn them into usable solutions?</a:t>
            </a:r>
            <a:endParaRPr sz="2000">
              <a:solidFill>
                <a:schemeClr val="lt1"/>
              </a:solidFill>
            </a:endParaRPr>
          </a:p>
        </p:txBody>
      </p:sp>
      <p:pic>
        <p:nvPicPr>
          <p:cNvPr descr="Education concept (Provided by Getty Images)" id="323" name="Google Shape;323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8275" y="1716500"/>
            <a:ext cx="3377152" cy="2252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1C4888"/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b="1" lang="en">
                <a:solidFill>
                  <a:schemeClr val="lt1"/>
                </a:solidFill>
              </a:rPr>
              <a:t>Diverge Then Converge</a:t>
            </a:r>
            <a:endParaRPr b="1" i="1">
              <a:solidFill>
                <a:schemeClr val="lt1"/>
              </a:solidFill>
            </a:endParaRPr>
          </a:p>
        </p:txBody>
      </p:sp>
      <p:pic>
        <p:nvPicPr>
          <p:cNvPr id="329" name="Google Shape;329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45550" y="4420575"/>
            <a:ext cx="1938825" cy="646275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37"/>
          <p:cNvSpPr txBox="1"/>
          <p:nvPr/>
        </p:nvSpPr>
        <p:spPr>
          <a:xfrm>
            <a:off x="4203300" y="1716500"/>
            <a:ext cx="4629000" cy="2339700"/>
          </a:xfrm>
          <a:prstGeom prst="rect">
            <a:avLst/>
          </a:prstGeom>
          <a:solidFill>
            <a:srgbClr val="3CC1CC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7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Char char="●"/>
            </a:pPr>
            <a:r>
              <a:rPr b="1" lang="en" sz="2500">
                <a:solidFill>
                  <a:schemeClr val="dk2"/>
                </a:solidFill>
              </a:rPr>
              <a:t>Remember, not all your ideas are going to work.</a:t>
            </a:r>
            <a:endParaRPr b="1" sz="2500">
              <a:solidFill>
                <a:schemeClr val="dk2"/>
              </a:solidFill>
            </a:endParaRPr>
          </a:p>
          <a:p>
            <a:pPr indent="-387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Char char="●"/>
            </a:pPr>
            <a:r>
              <a:rPr b="1" lang="en" sz="2500">
                <a:solidFill>
                  <a:schemeClr val="dk2"/>
                </a:solidFill>
              </a:rPr>
              <a:t>Which ones have possibility? Which ones sparkle?</a:t>
            </a:r>
            <a:endParaRPr b="1" sz="2500">
              <a:solidFill>
                <a:schemeClr val="dk2"/>
              </a:solidFill>
            </a:endParaRPr>
          </a:p>
        </p:txBody>
      </p:sp>
      <p:sp>
        <p:nvSpPr>
          <p:cNvPr id="331" name="Google Shape;331;p37"/>
          <p:cNvSpPr txBox="1"/>
          <p:nvPr/>
        </p:nvSpPr>
        <p:spPr>
          <a:xfrm>
            <a:off x="420525" y="4266450"/>
            <a:ext cx="4629000" cy="492600"/>
          </a:xfrm>
          <a:prstGeom prst="rect">
            <a:avLst/>
          </a:prstGeom>
          <a:solidFill>
            <a:srgbClr val="FF149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</a:rPr>
              <a:t>If you can’t think it, you can’t do it!</a:t>
            </a:r>
            <a:endParaRPr sz="2000">
              <a:solidFill>
                <a:schemeClr val="lt1"/>
              </a:solidFill>
            </a:endParaRPr>
          </a:p>
        </p:txBody>
      </p:sp>
      <p:pic>
        <p:nvPicPr>
          <p:cNvPr descr="Problem solving concept. Black beard man thinks and solves a problem. A luminous bulb as symbol of the appearance of a creative idea. Cartoon flat illustration (Provided by Getty Images)" id="332" name="Google Shape;332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3575" y="1260150"/>
            <a:ext cx="2929126" cy="2929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1C4888"/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b="1" lang="en">
                <a:solidFill>
                  <a:schemeClr val="lt1"/>
                </a:solidFill>
              </a:rPr>
              <a:t>Celebrate the WINS, Learn Through The Challenges</a:t>
            </a:r>
            <a:endParaRPr b="1" i="1">
              <a:solidFill>
                <a:schemeClr val="lt1"/>
              </a:solidFill>
            </a:endParaRPr>
          </a:p>
        </p:txBody>
      </p:sp>
      <p:pic>
        <p:nvPicPr>
          <p:cNvPr id="338" name="Google Shape;338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45550" y="4420575"/>
            <a:ext cx="1938825" cy="646275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38"/>
          <p:cNvSpPr txBox="1"/>
          <p:nvPr/>
        </p:nvSpPr>
        <p:spPr>
          <a:xfrm>
            <a:off x="983325" y="1567150"/>
            <a:ext cx="73977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50">
              <a:solidFill>
                <a:srgbClr val="0F172A"/>
              </a:solidFill>
              <a:highlight>
                <a:schemeClr val="lt1"/>
              </a:highlight>
            </a:endParaRPr>
          </a:p>
        </p:txBody>
      </p:sp>
      <p:pic>
        <p:nvPicPr>
          <p:cNvPr descr="excited (Provided by Tenor)" id="340" name="Google Shape;340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4625" y="1344338"/>
            <a:ext cx="2045050" cy="1428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man dressed as an elf is screaming in a room . (Provided by Tenor)" id="341" name="Google Shape;341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01550" y="2421672"/>
            <a:ext cx="1872000" cy="22605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little girl in a suit and tie is crying and holding her fist in the air . (Provided by Tenor)" id="342" name="Google Shape;342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12175" y="1144238"/>
            <a:ext cx="2906326" cy="16340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are dancing in a room and one of them is giving a high five . (Provided by Tenor)" id="343" name="Google Shape;343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50013" y="2904825"/>
            <a:ext cx="2385802" cy="17773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ermit the frog is wearing a black suit and has a red tongue out . (Provided by Tenor)" id="344" name="Google Shape;344;p3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75450" y="2067238"/>
            <a:ext cx="2045049" cy="15769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45550" y="4420575"/>
            <a:ext cx="1938825" cy="646275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1C4888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</a:rPr>
              <a:t>Final Thoughts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351" name="Google Shape;351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6800" y="1077075"/>
            <a:ext cx="2906438" cy="2836874"/>
          </a:xfrm>
          <a:prstGeom prst="rect">
            <a:avLst/>
          </a:prstGeom>
          <a:noFill/>
          <a:ln cap="flat" cmpd="sng" w="38100">
            <a:solidFill>
              <a:srgbClr val="1C4888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52" name="Google Shape;352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56725" y="1199250"/>
            <a:ext cx="2849624" cy="2836876"/>
          </a:xfrm>
          <a:prstGeom prst="rect">
            <a:avLst/>
          </a:prstGeom>
          <a:noFill/>
          <a:ln cap="flat" cmpd="sng" w="38100">
            <a:solidFill>
              <a:srgbClr val="1C4888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53" name="Google Shape;353;p39"/>
          <p:cNvSpPr txBox="1"/>
          <p:nvPr/>
        </p:nvSpPr>
        <p:spPr>
          <a:xfrm>
            <a:off x="1002750" y="4036125"/>
            <a:ext cx="3774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The JOY is in the JOURNEY!</a:t>
            </a:r>
            <a:endParaRPr b="1" sz="1800">
              <a:solidFill>
                <a:schemeClr val="dk2"/>
              </a:solidFill>
            </a:endParaRPr>
          </a:p>
        </p:txBody>
      </p:sp>
      <p:sp>
        <p:nvSpPr>
          <p:cNvPr id="354" name="Google Shape;354;p39"/>
          <p:cNvSpPr txBox="1"/>
          <p:nvPr/>
        </p:nvSpPr>
        <p:spPr>
          <a:xfrm>
            <a:off x="5086800" y="4036125"/>
            <a:ext cx="3997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YOU will make a difference…..</a:t>
            </a:r>
            <a:endParaRPr b="1"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0"/>
          <p:cNvSpPr txBox="1"/>
          <p:nvPr>
            <p:ph type="title"/>
          </p:nvPr>
        </p:nvSpPr>
        <p:spPr>
          <a:xfrm>
            <a:off x="220925" y="78675"/>
            <a:ext cx="8489400" cy="572700"/>
          </a:xfrm>
          <a:prstGeom prst="rect">
            <a:avLst/>
          </a:prstGeom>
          <a:solidFill>
            <a:srgbClr val="1C4888"/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b="1" lang="en">
                <a:solidFill>
                  <a:schemeClr val="lt1"/>
                </a:solidFill>
              </a:rPr>
              <a:t>Upcoming Events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360" name="Google Shape;360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0750" y="147600"/>
            <a:ext cx="4024501" cy="484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-1483374" y="1902699"/>
            <a:ext cx="4080949" cy="5419050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40"/>
          <p:cNvSpPr txBox="1"/>
          <p:nvPr/>
        </p:nvSpPr>
        <p:spPr>
          <a:xfrm>
            <a:off x="489150" y="4349700"/>
            <a:ext cx="37452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chemeClr val="hlink"/>
                </a:solidFill>
                <a:hlinkClick r:id="rId5"/>
              </a:rPr>
              <a:t>nyscommunityschools.org</a:t>
            </a:r>
            <a:endParaRPr b="1">
              <a:solidFill>
                <a:schemeClr val="dk2"/>
              </a:solidFill>
            </a:endParaRPr>
          </a:p>
        </p:txBody>
      </p:sp>
      <p:sp>
        <p:nvSpPr>
          <p:cNvPr id="363" name="Google Shape;363;p40"/>
          <p:cNvSpPr txBox="1"/>
          <p:nvPr/>
        </p:nvSpPr>
        <p:spPr>
          <a:xfrm>
            <a:off x="933000" y="992825"/>
            <a:ext cx="3000000" cy="15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Visit our website to stay up to date on all upcoming events </a:t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chemeClr val="accent5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nyscommunityschools.org</a:t>
            </a:r>
            <a:endParaRPr b="1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41"/>
          <p:cNvSpPr txBox="1"/>
          <p:nvPr>
            <p:ph type="title"/>
          </p:nvPr>
        </p:nvSpPr>
        <p:spPr>
          <a:xfrm>
            <a:off x="140750" y="103100"/>
            <a:ext cx="8520600" cy="572700"/>
          </a:xfrm>
          <a:prstGeom prst="rect">
            <a:avLst/>
          </a:prstGeom>
          <a:solidFill>
            <a:srgbClr val="1C4888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1"/>
                </a:solidFill>
              </a:rPr>
              <a:t>Virtual Webinars</a:t>
            </a:r>
            <a:endParaRPr b="1" sz="2500">
              <a:solidFill>
                <a:schemeClr val="lt1"/>
              </a:solidFill>
            </a:endParaRPr>
          </a:p>
        </p:txBody>
      </p:sp>
      <p:sp>
        <p:nvSpPr>
          <p:cNvPr id="369" name="Google Shape;369;p41"/>
          <p:cNvSpPr txBox="1"/>
          <p:nvPr/>
        </p:nvSpPr>
        <p:spPr>
          <a:xfrm>
            <a:off x="1017150" y="2986950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370" name="Google Shape;370;p41"/>
          <p:cNvSpPr txBox="1"/>
          <p:nvPr/>
        </p:nvSpPr>
        <p:spPr>
          <a:xfrm>
            <a:off x="760199" y="1215625"/>
            <a:ext cx="38118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Visit our website to stay up to date on all upcoming events </a:t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nyscommunityschools.org</a:t>
            </a:r>
            <a:endParaRPr b="1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2"/>
              </a:solidFill>
            </a:endParaRPr>
          </a:p>
        </p:txBody>
      </p:sp>
      <p:pic>
        <p:nvPicPr>
          <p:cNvPr id="371" name="Google Shape;371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81764" y="2286324"/>
            <a:ext cx="4080949" cy="577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54375" y="4472351"/>
            <a:ext cx="1992852" cy="66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43125" y="103100"/>
            <a:ext cx="3504101" cy="495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C4888"/>
        </a:soli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/>
          <p:nvPr/>
        </p:nvSpPr>
        <p:spPr>
          <a:xfrm>
            <a:off x="5513675" y="3803800"/>
            <a:ext cx="2009700" cy="687900"/>
          </a:xfrm>
          <a:prstGeom prst="roundRect">
            <a:avLst>
              <a:gd fmla="val 16667" name="adj"/>
            </a:avLst>
          </a:prstGeom>
          <a:solidFill>
            <a:srgbClr val="FF1493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   Stacy Robitaille</a:t>
            </a:r>
            <a:endParaRPr b="1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 Assistant Director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77" name="Google Shape;77;p15"/>
          <p:cNvSpPr/>
          <p:nvPr/>
        </p:nvSpPr>
        <p:spPr>
          <a:xfrm>
            <a:off x="6345075" y="2495100"/>
            <a:ext cx="1450200" cy="687900"/>
          </a:xfrm>
          <a:prstGeom prst="roundRect">
            <a:avLst>
              <a:gd fmla="val 16667" name="adj"/>
            </a:avLst>
          </a:prstGeom>
          <a:solidFill>
            <a:srgbClr val="FF1493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   Casey Pulz</a:t>
            </a:r>
            <a:endParaRPr b="1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   Director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78" name="Google Shape;78;p15"/>
          <p:cNvSpPr txBox="1"/>
          <p:nvPr/>
        </p:nvSpPr>
        <p:spPr>
          <a:xfrm>
            <a:off x="180975" y="1409700"/>
            <a:ext cx="4391100" cy="3530100"/>
          </a:xfrm>
          <a:prstGeom prst="rect">
            <a:avLst/>
          </a:prstGeom>
          <a:noFill/>
          <a:ln>
            <a:noFill/>
          </a:ln>
        </p:spPr>
        <p:txBody>
          <a:bodyPr anchorCtr="0" anchor="t" bIns="51425" lIns="51425" spcFirstLastPara="1" rIns="51425" wrap="square" tIns="51425">
            <a:noAutofit/>
          </a:bodyPr>
          <a:lstStyle/>
          <a:p>
            <a:pPr indent="0" lvl="0" marL="38100" marR="5207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venir"/>
              <a:buNone/>
            </a:pPr>
            <a:r>
              <a:t/>
            </a:r>
            <a:endParaRPr sz="2100">
              <a:solidFill>
                <a:srgbClr val="FFFFFF"/>
              </a:solidFill>
            </a:endParaRPr>
          </a:p>
          <a:p>
            <a:pPr indent="0" lvl="0" marL="38100" marR="5207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venir"/>
              <a:buNone/>
            </a:pPr>
            <a:r>
              <a:rPr b="1" lang="en" sz="1900">
                <a:solidFill>
                  <a:srgbClr val="FFFFFF"/>
                </a:solidFill>
              </a:rPr>
              <a:t>Providing guidance and training to new and established Community Schools.</a:t>
            </a:r>
            <a:endParaRPr b="1" sz="1900">
              <a:solidFill>
                <a:srgbClr val="FFFFFF"/>
              </a:solidFill>
            </a:endParaRPr>
          </a:p>
          <a:p>
            <a:pPr indent="-349250" lvl="0" marL="457200" marR="520700" rtl="0" algn="l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srgbClr val="FFFFFF"/>
              </a:buClr>
              <a:buSzPts val="1900"/>
              <a:buChar char="●"/>
            </a:pPr>
            <a:r>
              <a:rPr b="1" lang="en" sz="1900">
                <a:solidFill>
                  <a:srgbClr val="FFFFFF"/>
                </a:solidFill>
              </a:rPr>
              <a:t>Central/Western </a:t>
            </a:r>
            <a:endParaRPr b="1" sz="1900">
              <a:solidFill>
                <a:srgbClr val="FFFFFF"/>
              </a:solidFill>
            </a:endParaRPr>
          </a:p>
          <a:p>
            <a:pPr indent="-349250" lvl="0" marL="457200" marR="5207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Char char="●"/>
            </a:pPr>
            <a:r>
              <a:rPr b="1" lang="en" sz="1900">
                <a:solidFill>
                  <a:srgbClr val="FFFFFF"/>
                </a:solidFill>
              </a:rPr>
              <a:t>Eastern </a:t>
            </a:r>
            <a:endParaRPr b="1" sz="1900">
              <a:solidFill>
                <a:srgbClr val="FFFFFF"/>
              </a:solidFill>
            </a:endParaRPr>
          </a:p>
          <a:p>
            <a:pPr indent="-349250" lvl="0" marL="457200" marR="5207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Char char="●"/>
            </a:pPr>
            <a:r>
              <a:rPr b="1" lang="en" sz="1900">
                <a:solidFill>
                  <a:srgbClr val="FFFFFF"/>
                </a:solidFill>
              </a:rPr>
              <a:t>NYC </a:t>
            </a:r>
            <a:endParaRPr b="1" sz="1900">
              <a:solidFill>
                <a:srgbClr val="FFFFFF"/>
              </a:solidFill>
            </a:endParaRPr>
          </a:p>
          <a:p>
            <a:pPr indent="0" lvl="0" marL="38100" marR="520700" rtl="0" algn="l">
              <a:lnSpc>
                <a:spcPct val="110000"/>
              </a:lnSpc>
              <a:spcBef>
                <a:spcPts val="900"/>
              </a:spcBef>
              <a:spcAft>
                <a:spcPts val="900"/>
              </a:spcAft>
              <a:buClr>
                <a:schemeClr val="dk1"/>
              </a:buClr>
              <a:buSzPts val="800"/>
              <a:buFont typeface="Avenir"/>
              <a:buNone/>
            </a:pPr>
            <a:r>
              <a:t/>
            </a:r>
            <a:endParaRPr sz="2100">
              <a:solidFill>
                <a:srgbClr val="FFFFFF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79" name="Google Shape;79;p15"/>
          <p:cNvSpPr txBox="1"/>
          <p:nvPr/>
        </p:nvSpPr>
        <p:spPr>
          <a:xfrm>
            <a:off x="180975" y="235375"/>
            <a:ext cx="4273800" cy="11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en" sz="2400">
                <a:solidFill>
                  <a:schemeClr val="lt1"/>
                </a:solidFill>
              </a:rPr>
              <a:t>NYSED Community Schools Technical Assistance Centers</a:t>
            </a:r>
            <a:endParaRPr i="0" sz="1700" u="none" cap="none" strike="noStrike">
              <a:solidFill>
                <a:srgbClr val="000000"/>
              </a:solidFill>
            </a:endParaRPr>
          </a:p>
        </p:txBody>
      </p:sp>
      <p:sp>
        <p:nvSpPr>
          <p:cNvPr id="80" name="Google Shape;80;p15"/>
          <p:cNvSpPr txBox="1"/>
          <p:nvPr/>
        </p:nvSpPr>
        <p:spPr>
          <a:xfrm>
            <a:off x="242925" y="4423650"/>
            <a:ext cx="45720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520700" rtl="0" algn="ctr">
              <a:lnSpc>
                <a:spcPct val="110000"/>
              </a:lnSpc>
              <a:spcBef>
                <a:spcPts val="900"/>
              </a:spcBef>
              <a:spcAft>
                <a:spcPts val="900"/>
              </a:spcAft>
              <a:buNone/>
            </a:pPr>
            <a:r>
              <a:rPr b="1" lang="en" sz="1900">
                <a:solidFill>
                  <a:schemeClr val="lt1"/>
                </a:solidFill>
              </a:rPr>
              <a:t>www.nyscommunityschools.org</a:t>
            </a:r>
            <a:endParaRPr b="1" sz="1900">
              <a:solidFill>
                <a:schemeClr val="lt1"/>
              </a:solidFill>
            </a:endParaRPr>
          </a:p>
        </p:txBody>
      </p:sp>
      <p:pic>
        <p:nvPicPr>
          <p:cNvPr id="81" name="Google Shape;8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71100" y="42600"/>
            <a:ext cx="2924276" cy="974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70148" y="1930646"/>
            <a:ext cx="1859400" cy="1816800"/>
          </a:xfrm>
          <a:prstGeom prst="ellipse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83" name="Google Shape;83;p15"/>
          <p:cNvPicPr preferRelativeResize="0"/>
          <p:nvPr/>
        </p:nvPicPr>
        <p:blipFill rotWithShape="1">
          <a:blip r:embed="rId5">
            <a:alphaModFix/>
          </a:blip>
          <a:srcRect b="9918" l="0" r="0" t="0"/>
          <a:stretch/>
        </p:blipFill>
        <p:spPr>
          <a:xfrm>
            <a:off x="7166425" y="3226161"/>
            <a:ext cx="1859400" cy="1843200"/>
          </a:xfrm>
          <a:prstGeom prst="ellipse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84" name="Google Shape;84;p15"/>
          <p:cNvSpPr txBox="1"/>
          <p:nvPr/>
        </p:nvSpPr>
        <p:spPr>
          <a:xfrm>
            <a:off x="4814925" y="1068475"/>
            <a:ext cx="4215300" cy="10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1C4888"/>
                </a:solidFill>
              </a:rPr>
              <a:t>Central/Western CS TAC:</a:t>
            </a:r>
            <a:endParaRPr b="1" sz="1800">
              <a:solidFill>
                <a:srgbClr val="1C4888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solidFill>
                  <a:srgbClr val="1C4888"/>
                </a:solidFill>
              </a:rPr>
              <a:t>Housed at Binghamton University Community Schools</a:t>
            </a:r>
            <a:endParaRPr i="1" sz="1600">
              <a:solidFill>
                <a:srgbClr val="1C4888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42"/>
          <p:cNvSpPr txBox="1"/>
          <p:nvPr>
            <p:ph type="title"/>
          </p:nvPr>
        </p:nvSpPr>
        <p:spPr>
          <a:xfrm>
            <a:off x="220925" y="78675"/>
            <a:ext cx="8489400" cy="572700"/>
          </a:xfrm>
          <a:prstGeom prst="rect">
            <a:avLst/>
          </a:prstGeom>
          <a:solidFill>
            <a:srgbClr val="1C4888"/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b="1" lang="en">
                <a:solidFill>
                  <a:schemeClr val="lt1"/>
                </a:solidFill>
              </a:rPr>
              <a:t>Upcoming Events-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379" name="Google Shape;379;p42"/>
          <p:cNvSpPr txBox="1"/>
          <p:nvPr/>
        </p:nvSpPr>
        <p:spPr>
          <a:xfrm>
            <a:off x="268800" y="734675"/>
            <a:ext cx="4185900" cy="4079100"/>
          </a:xfrm>
          <a:prstGeom prst="rect">
            <a:avLst/>
          </a:prstGeom>
          <a:solidFill>
            <a:srgbClr val="FF149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chemeClr val="lt1"/>
                </a:solidFill>
              </a:rPr>
              <a:t>BUCCS LIFE-</a:t>
            </a:r>
            <a:r>
              <a:rPr lang="en" sz="1200">
                <a:solidFill>
                  <a:schemeClr val="lt1"/>
                </a:solidFill>
              </a:rPr>
              <a:t> Binghamton University Center for Community Schools</a:t>
            </a:r>
            <a:endParaRPr sz="12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</a:rPr>
              <a:t>Leadership Institute for Family Engagement</a:t>
            </a:r>
            <a:endParaRPr sz="12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lt1"/>
                </a:solidFill>
              </a:rPr>
              <a:t>Join us for a journey to become a family engagement leader.  </a:t>
            </a:r>
            <a:r>
              <a:rPr b="1" lang="en" sz="1100">
                <a:solidFill>
                  <a:schemeClr val="lt1"/>
                </a:solidFill>
              </a:rPr>
              <a:t>Teams of up to eight (8) people can participate from the same school.</a:t>
            </a:r>
            <a:r>
              <a:rPr lang="en" sz="1100">
                <a:solidFill>
                  <a:schemeClr val="lt1"/>
                </a:solidFill>
              </a:rPr>
              <a:t> </a:t>
            </a:r>
            <a:endParaRPr sz="11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sz="1100" u="sng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" sz="1100" u="sng">
                <a:solidFill>
                  <a:schemeClr val="lt1"/>
                </a:solidFill>
              </a:rPr>
              <a:t>Required participation includes:</a:t>
            </a:r>
            <a:endParaRPr b="1" i="1" sz="1100" u="sng">
              <a:solidFill>
                <a:schemeClr val="lt1"/>
              </a:solidFill>
            </a:endParaRPr>
          </a:p>
          <a:p>
            <a:pPr indent="-298450" lvl="0" marL="40005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</a:pPr>
            <a:r>
              <a:rPr b="1" i="1" lang="en" sz="1100">
                <a:solidFill>
                  <a:schemeClr val="lt1"/>
                </a:solidFill>
              </a:rPr>
              <a:t>At least TWO Parents, Family Members, or Caregivers  (preferably not employed by the district)</a:t>
            </a:r>
            <a:endParaRPr b="1" i="1" sz="1100">
              <a:solidFill>
                <a:schemeClr val="lt1"/>
              </a:solidFill>
            </a:endParaRPr>
          </a:p>
          <a:p>
            <a:pPr indent="-298450" lvl="0" marL="40005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</a:pPr>
            <a:r>
              <a:rPr b="1" i="1" lang="en" sz="1100">
                <a:solidFill>
                  <a:schemeClr val="lt1"/>
                </a:solidFill>
              </a:rPr>
              <a:t>At least TWO Teachers </a:t>
            </a:r>
            <a:endParaRPr b="1" i="1" sz="1100">
              <a:solidFill>
                <a:schemeClr val="lt1"/>
              </a:solidFill>
            </a:endParaRPr>
          </a:p>
          <a:p>
            <a:pPr indent="-298450" lvl="0" marL="40005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</a:pPr>
            <a:r>
              <a:rPr b="1" i="1" lang="en" sz="1100">
                <a:solidFill>
                  <a:schemeClr val="lt1"/>
                </a:solidFill>
              </a:rPr>
              <a:t>School Principal </a:t>
            </a:r>
            <a:endParaRPr b="1" i="1" sz="1100">
              <a:solidFill>
                <a:schemeClr val="lt1"/>
              </a:solidFill>
            </a:endParaRPr>
          </a:p>
          <a:p>
            <a:pPr indent="-298450" lvl="0" marL="40005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</a:pPr>
            <a:r>
              <a:rPr b="1" i="1" lang="en" sz="1100">
                <a:solidFill>
                  <a:schemeClr val="lt1"/>
                </a:solidFill>
              </a:rPr>
              <a:t>Community School Director/Coordinator (if school has this position)</a:t>
            </a:r>
            <a:endParaRPr b="1" i="1" sz="1100">
              <a:solidFill>
                <a:schemeClr val="lt1"/>
              </a:solidFill>
            </a:endParaRPr>
          </a:p>
          <a:p>
            <a:pPr indent="-298450" lvl="0" marL="40005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</a:pPr>
            <a:r>
              <a:rPr b="1" i="1" lang="en" sz="1100">
                <a:solidFill>
                  <a:schemeClr val="lt1"/>
                </a:solidFill>
              </a:rPr>
              <a:t>A District-Level Administrator is required for the first session and celebration. </a:t>
            </a:r>
            <a:endParaRPr b="1" i="1" sz="11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1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100">
                <a:solidFill>
                  <a:schemeClr val="lt1"/>
                </a:solidFill>
              </a:rPr>
              <a:t>Space is limited to 10 teams!</a:t>
            </a:r>
            <a:endParaRPr b="1" i="1" sz="1100">
              <a:solidFill>
                <a:schemeClr val="lt1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>
              <a:solidFill>
                <a:schemeClr val="lt1"/>
              </a:solidFill>
            </a:endParaRPr>
          </a:p>
        </p:txBody>
      </p:sp>
      <p:pic>
        <p:nvPicPr>
          <p:cNvPr id="380" name="Google Shape;38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5700" y="0"/>
            <a:ext cx="4053449" cy="4980749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42"/>
          <p:cNvSpPr txBox="1"/>
          <p:nvPr/>
        </p:nvSpPr>
        <p:spPr>
          <a:xfrm>
            <a:off x="-92500" y="4417200"/>
            <a:ext cx="37452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chemeClr val="hlink"/>
                </a:solidFill>
                <a:hlinkClick r:id="rId4"/>
              </a:rPr>
              <a:t>nyscommunityschools.org</a:t>
            </a:r>
            <a:endParaRPr b="1">
              <a:solidFill>
                <a:schemeClr val="dk2"/>
              </a:solidFill>
            </a:endParaRPr>
          </a:p>
        </p:txBody>
      </p:sp>
      <p:pic>
        <p:nvPicPr>
          <p:cNvPr id="382" name="Google Shape;382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50075" y="3757475"/>
            <a:ext cx="1204625" cy="12232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43"/>
          <p:cNvSpPr/>
          <p:nvPr/>
        </p:nvSpPr>
        <p:spPr>
          <a:xfrm>
            <a:off x="-64150" y="-10700"/>
            <a:ext cx="9292500" cy="1015800"/>
          </a:xfrm>
          <a:prstGeom prst="rect">
            <a:avLst/>
          </a:prstGeom>
          <a:solidFill>
            <a:srgbClr val="1C488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43"/>
          <p:cNvSpPr txBox="1"/>
          <p:nvPr/>
        </p:nvSpPr>
        <p:spPr>
          <a:xfrm>
            <a:off x="433600" y="341550"/>
            <a:ext cx="6791100" cy="4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en" sz="2500">
                <a:solidFill>
                  <a:schemeClr val="lt1"/>
                </a:solidFill>
              </a:rPr>
              <a:t>Thank you!</a:t>
            </a:r>
            <a:endParaRPr b="1" i="0" sz="2500" u="none" cap="none" strike="noStrike">
              <a:solidFill>
                <a:schemeClr val="lt1"/>
              </a:solidFill>
            </a:endParaRPr>
          </a:p>
        </p:txBody>
      </p:sp>
      <p:pic>
        <p:nvPicPr>
          <p:cNvPr id="389" name="Google Shape;389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54999" y="4480500"/>
            <a:ext cx="1989000" cy="663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43"/>
          <p:cNvSpPr txBox="1"/>
          <p:nvPr/>
        </p:nvSpPr>
        <p:spPr>
          <a:xfrm>
            <a:off x="963150" y="1260788"/>
            <a:ext cx="3338100" cy="1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rgbClr val="1C4888"/>
                </a:solidFill>
              </a:rPr>
              <a:t>Casey Pulz, Director</a:t>
            </a:r>
            <a:endParaRPr b="1" i="0" sz="1800" u="none" cap="none" strike="noStrike">
              <a:solidFill>
                <a:srgbClr val="1C4888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i="0" lang="en" sz="1800" u="sng" cap="none" strike="noStrike">
                <a:solidFill>
                  <a:schemeClr val="hlink"/>
                </a:solidFill>
                <a:hlinkClick r:id="rId4"/>
              </a:rPr>
              <a:t>clpulz@binghamton.edu</a:t>
            </a:r>
            <a:endParaRPr i="0" sz="1800" u="none" cap="none" strike="noStrike">
              <a:solidFill>
                <a:schemeClr val="dk2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i="0" lang="en" sz="1800" u="none" cap="none" strike="noStrike">
                <a:solidFill>
                  <a:srgbClr val="1C4888"/>
                </a:solidFill>
              </a:rPr>
              <a:t>607-777-9245</a:t>
            </a:r>
            <a:endParaRPr i="0" sz="1800" u="none" cap="none" strike="noStrike">
              <a:solidFill>
                <a:srgbClr val="1C4888"/>
              </a:solidFill>
            </a:endParaRPr>
          </a:p>
        </p:txBody>
      </p:sp>
      <p:sp>
        <p:nvSpPr>
          <p:cNvPr id="391" name="Google Shape;391;p43"/>
          <p:cNvSpPr txBox="1"/>
          <p:nvPr/>
        </p:nvSpPr>
        <p:spPr>
          <a:xfrm>
            <a:off x="302150" y="2462050"/>
            <a:ext cx="4624500" cy="1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rgbClr val="1C4888"/>
                </a:solidFill>
              </a:rPr>
              <a:t>Stacy Robitaille, Assistant Director</a:t>
            </a:r>
            <a:endParaRPr b="1" i="0" sz="1800" u="none" cap="none" strike="noStrike">
              <a:solidFill>
                <a:srgbClr val="1C4888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u="sng">
                <a:solidFill>
                  <a:schemeClr val="hlink"/>
                </a:solidFill>
                <a:hlinkClick r:id="rId5"/>
              </a:rPr>
              <a:t>srobitaille@binghamton.edu</a:t>
            </a:r>
            <a:endParaRPr sz="1800">
              <a:solidFill>
                <a:srgbClr val="1C4888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rgbClr val="1C4888"/>
                </a:solidFill>
              </a:rPr>
              <a:t>607-777-9284</a:t>
            </a:r>
            <a:endParaRPr sz="1800">
              <a:solidFill>
                <a:srgbClr val="1C4888"/>
              </a:solidFill>
            </a:endParaRPr>
          </a:p>
        </p:txBody>
      </p:sp>
      <p:sp>
        <p:nvSpPr>
          <p:cNvPr id="392" name="Google Shape;392;p43"/>
          <p:cNvSpPr txBox="1"/>
          <p:nvPr/>
        </p:nvSpPr>
        <p:spPr>
          <a:xfrm>
            <a:off x="1112700" y="3599650"/>
            <a:ext cx="3474300" cy="17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 u="sng">
                <a:solidFill>
                  <a:schemeClr val="hlink"/>
                </a:solidFill>
                <a:hlinkClick r:id="rId6"/>
              </a:rPr>
              <a:t>cstac@binghamton.edu</a:t>
            </a:r>
            <a:endParaRPr sz="13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3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 u="sng">
                <a:solidFill>
                  <a:schemeClr val="hlink"/>
                </a:solidFill>
                <a:hlinkClick r:id="rId7"/>
              </a:rPr>
              <a:t>nyscommunityschools.org</a:t>
            </a:r>
            <a:endParaRPr sz="1700">
              <a:solidFill>
                <a:schemeClr val="dk2"/>
              </a:solidFill>
            </a:endParaRPr>
          </a:p>
        </p:txBody>
      </p:sp>
      <p:pic>
        <p:nvPicPr>
          <p:cNvPr id="393" name="Google Shape;393;p4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41573" y="4160698"/>
            <a:ext cx="305350" cy="30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4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299878" y="3696550"/>
            <a:ext cx="305350" cy="305350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43"/>
          <p:cNvSpPr txBox="1"/>
          <p:nvPr/>
        </p:nvSpPr>
        <p:spPr>
          <a:xfrm>
            <a:off x="4991075" y="1652600"/>
            <a:ext cx="3414900" cy="2193600"/>
          </a:xfrm>
          <a:prstGeom prst="rect">
            <a:avLst/>
          </a:prstGeom>
          <a:solidFill>
            <a:srgbClr val="EFEFEF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1C4888"/>
                </a:solidFill>
              </a:rPr>
              <a:t>Contact us!</a:t>
            </a:r>
            <a:endParaRPr b="1" sz="1800">
              <a:solidFill>
                <a:srgbClr val="1C4888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1C4888"/>
              </a:buClr>
              <a:buSzPts val="1800"/>
              <a:buChar char="●"/>
            </a:pPr>
            <a:r>
              <a:rPr lang="en" sz="1800">
                <a:solidFill>
                  <a:srgbClr val="1C4888"/>
                </a:solidFill>
              </a:rPr>
              <a:t>1:1 individualized support</a:t>
            </a:r>
            <a:endParaRPr sz="1800">
              <a:solidFill>
                <a:srgbClr val="1C4888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1C4888"/>
              </a:buClr>
              <a:buSzPts val="1800"/>
              <a:buChar char="●"/>
            </a:pPr>
            <a:r>
              <a:rPr lang="en" sz="1800">
                <a:solidFill>
                  <a:srgbClr val="1C4888"/>
                </a:solidFill>
              </a:rPr>
              <a:t>Tools/resources</a:t>
            </a:r>
            <a:endParaRPr sz="1800">
              <a:solidFill>
                <a:srgbClr val="1C4888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1C4888"/>
              </a:buClr>
              <a:buSzPts val="1800"/>
              <a:buChar char="●"/>
            </a:pPr>
            <a:r>
              <a:rPr lang="en" sz="1800">
                <a:solidFill>
                  <a:srgbClr val="1C4888"/>
                </a:solidFill>
              </a:rPr>
              <a:t>Localized Communities of Practice</a:t>
            </a:r>
            <a:endParaRPr sz="1800">
              <a:solidFill>
                <a:srgbClr val="1C4888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1C4888"/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b="1" lang="en">
                <a:solidFill>
                  <a:schemeClr val="lt1"/>
                </a:solidFill>
              </a:rPr>
              <a:t>Survey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401" name="Google Shape;401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45550" y="4420575"/>
            <a:ext cx="1938825" cy="646275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44"/>
          <p:cNvSpPr txBox="1"/>
          <p:nvPr/>
        </p:nvSpPr>
        <p:spPr>
          <a:xfrm>
            <a:off x="1218200" y="1408625"/>
            <a:ext cx="5637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403" name="Google Shape;403;p44"/>
          <p:cNvSpPr txBox="1"/>
          <p:nvPr/>
        </p:nvSpPr>
        <p:spPr>
          <a:xfrm>
            <a:off x="1218200" y="1017725"/>
            <a:ext cx="7435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2"/>
              </a:solidFill>
            </a:endParaRPr>
          </a:p>
        </p:txBody>
      </p:sp>
      <p:pic>
        <p:nvPicPr>
          <p:cNvPr id="404" name="Google Shape;404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64625" y="1253800"/>
            <a:ext cx="3377400" cy="3377400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44"/>
          <p:cNvSpPr txBox="1"/>
          <p:nvPr/>
        </p:nvSpPr>
        <p:spPr>
          <a:xfrm>
            <a:off x="1020750" y="1771350"/>
            <a:ext cx="30240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2"/>
                </a:solidFill>
              </a:rPr>
              <a:t>Please take a moment to take this brief survey.</a:t>
            </a:r>
            <a:endParaRPr b="1" sz="20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675" y="181325"/>
            <a:ext cx="1938825" cy="646275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6"/>
          <p:cNvSpPr txBox="1"/>
          <p:nvPr/>
        </p:nvSpPr>
        <p:spPr>
          <a:xfrm>
            <a:off x="2094300" y="50888"/>
            <a:ext cx="4955400" cy="59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FF1493"/>
                </a:solidFill>
                <a:latin typeface="Montserrat"/>
                <a:ea typeface="Montserrat"/>
                <a:cs typeface="Montserrat"/>
                <a:sym typeface="Montserrat"/>
              </a:rPr>
              <a:t>MENU OF SERVICES</a:t>
            </a:r>
            <a:endParaRPr b="1" sz="1700">
              <a:solidFill>
                <a:srgbClr val="FF149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149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Team Up with the C/W CS TAC to Strengthen Your Community School Efforts</a:t>
            </a:r>
            <a:endParaRPr sz="1500">
              <a:solidFill>
                <a:srgbClr val="FF1493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91" name="Google Shape;91;p16"/>
          <p:cNvSpPr txBox="1"/>
          <p:nvPr/>
        </p:nvSpPr>
        <p:spPr>
          <a:xfrm>
            <a:off x="7129500" y="0"/>
            <a:ext cx="2014500" cy="4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 u="sng">
                <a:solidFill>
                  <a:srgbClr val="4670A1"/>
                </a:solidFill>
                <a:latin typeface="Signika"/>
                <a:ea typeface="Signika"/>
                <a:cs typeface="Signika"/>
                <a:sym typeface="Signik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www.nyscommunityschools.org</a:t>
            </a:r>
            <a:endParaRPr b="1" sz="1000">
              <a:solidFill>
                <a:srgbClr val="4670A1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92" name="Google Shape;92;p16"/>
          <p:cNvSpPr/>
          <p:nvPr/>
        </p:nvSpPr>
        <p:spPr>
          <a:xfrm>
            <a:off x="0" y="970350"/>
            <a:ext cx="9144000" cy="4173300"/>
          </a:xfrm>
          <a:prstGeom prst="rect">
            <a:avLst/>
          </a:prstGeom>
          <a:solidFill>
            <a:srgbClr val="06376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063760"/>
              </a:highlight>
            </a:endParaRPr>
          </a:p>
        </p:txBody>
      </p:sp>
      <p:sp>
        <p:nvSpPr>
          <p:cNvPr id="93" name="Google Shape;93;p16"/>
          <p:cNvSpPr txBox="1"/>
          <p:nvPr/>
        </p:nvSpPr>
        <p:spPr>
          <a:xfrm>
            <a:off x="4323325" y="1077200"/>
            <a:ext cx="4685400" cy="3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CC1CC"/>
                </a:solidFill>
                <a:latin typeface="Signika"/>
                <a:ea typeface="Signika"/>
                <a:cs typeface="Signika"/>
                <a:sym typeface="Signika"/>
              </a:rPr>
              <a:t>Building capacity to support new, existing, and aspiring Community Schools</a:t>
            </a:r>
            <a:endParaRPr b="1">
              <a:solidFill>
                <a:srgbClr val="3CC1CC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94" name="Google Shape;94;p16"/>
          <p:cNvSpPr/>
          <p:nvPr/>
        </p:nvSpPr>
        <p:spPr>
          <a:xfrm>
            <a:off x="75675" y="1102525"/>
            <a:ext cx="4021800" cy="376200"/>
          </a:xfrm>
          <a:prstGeom prst="roundRect">
            <a:avLst>
              <a:gd fmla="val 16667" name="adj"/>
            </a:avLst>
          </a:prstGeom>
          <a:solidFill>
            <a:srgbClr val="FF149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lt1"/>
                </a:solidFill>
                <a:latin typeface="Signika"/>
                <a:ea typeface="Signika"/>
                <a:cs typeface="Signika"/>
                <a:sym typeface="Signika"/>
              </a:rPr>
              <a:t>1:1 Individualized Support</a:t>
            </a:r>
            <a:r>
              <a:rPr lang="en" sz="1300">
                <a:solidFill>
                  <a:schemeClr val="lt1"/>
                </a:solidFill>
                <a:latin typeface="Signika"/>
                <a:ea typeface="Signika"/>
                <a:cs typeface="Signika"/>
                <a:sym typeface="Signika"/>
              </a:rPr>
              <a:t> and </a:t>
            </a:r>
            <a:r>
              <a:rPr b="1" lang="en" sz="1300">
                <a:solidFill>
                  <a:schemeClr val="lt1"/>
                </a:solidFill>
                <a:latin typeface="Signika"/>
                <a:ea typeface="Signika"/>
                <a:cs typeface="Signika"/>
                <a:sym typeface="Signika"/>
              </a:rPr>
              <a:t>Facilitated Learning</a:t>
            </a:r>
            <a:endParaRPr sz="1300">
              <a:solidFill>
                <a:schemeClr val="lt1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95" name="Google Shape;95;p16"/>
          <p:cNvSpPr txBox="1"/>
          <p:nvPr/>
        </p:nvSpPr>
        <p:spPr>
          <a:xfrm>
            <a:off x="617713" y="1521550"/>
            <a:ext cx="3316800" cy="29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50">
                <a:solidFill>
                  <a:schemeClr val="lt1"/>
                </a:solidFill>
                <a:latin typeface="Signika"/>
                <a:ea typeface="Signika"/>
                <a:cs typeface="Signika"/>
                <a:sym typeface="Signika"/>
              </a:rPr>
              <a:t>Community Schools 101</a:t>
            </a:r>
            <a:endParaRPr b="1" sz="1250">
              <a:solidFill>
                <a:schemeClr val="lt1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50">
                <a:solidFill>
                  <a:schemeClr val="lt1"/>
                </a:solidFill>
                <a:latin typeface="Signika"/>
                <a:ea typeface="Signika"/>
                <a:cs typeface="Signika"/>
                <a:sym typeface="Signika"/>
              </a:rPr>
              <a:t>Framework and where to start</a:t>
            </a:r>
            <a:endParaRPr sz="1250">
              <a:solidFill>
                <a:schemeClr val="lt1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50">
              <a:solidFill>
                <a:schemeClr val="lt1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50">
                <a:solidFill>
                  <a:schemeClr val="lt1"/>
                </a:solidFill>
                <a:latin typeface="Signika"/>
                <a:ea typeface="Signika"/>
                <a:cs typeface="Signika"/>
                <a:sym typeface="Signika"/>
              </a:rPr>
              <a:t>Family &amp; Community Engagement</a:t>
            </a:r>
            <a:endParaRPr b="1" sz="1250">
              <a:solidFill>
                <a:schemeClr val="lt1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50">
                <a:solidFill>
                  <a:schemeClr val="lt1"/>
                </a:solidFill>
                <a:latin typeface="Signika"/>
                <a:ea typeface="Signika"/>
                <a:cs typeface="Signika"/>
                <a:sym typeface="Signika"/>
              </a:rPr>
              <a:t>Best practices and key strategies</a:t>
            </a:r>
            <a:endParaRPr sz="1250">
              <a:solidFill>
                <a:schemeClr val="lt1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50">
              <a:solidFill>
                <a:schemeClr val="lt1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50">
                <a:solidFill>
                  <a:schemeClr val="lt1"/>
                </a:solidFill>
                <a:latin typeface="Signika"/>
                <a:ea typeface="Signika"/>
                <a:cs typeface="Signika"/>
                <a:sym typeface="Signika"/>
              </a:rPr>
              <a:t>Needs Assessment</a:t>
            </a:r>
            <a:endParaRPr b="1" sz="1250">
              <a:solidFill>
                <a:schemeClr val="lt1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50">
                <a:solidFill>
                  <a:schemeClr val="lt1"/>
                </a:solidFill>
                <a:latin typeface="Signika"/>
                <a:ea typeface="Signika"/>
                <a:cs typeface="Signika"/>
                <a:sym typeface="Signika"/>
              </a:rPr>
              <a:t>Guidance, tools, and implementation support</a:t>
            </a:r>
            <a:endParaRPr sz="1250">
              <a:solidFill>
                <a:schemeClr val="lt1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50">
              <a:solidFill>
                <a:schemeClr val="lt1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50">
                <a:solidFill>
                  <a:schemeClr val="lt1"/>
                </a:solidFill>
                <a:latin typeface="Signika"/>
                <a:ea typeface="Signika"/>
                <a:cs typeface="Signika"/>
                <a:sym typeface="Signika"/>
              </a:rPr>
              <a:t>Sustainability &amp; Leadership</a:t>
            </a:r>
            <a:endParaRPr b="1" sz="1250">
              <a:solidFill>
                <a:schemeClr val="lt1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50">
                <a:solidFill>
                  <a:schemeClr val="lt1"/>
                </a:solidFill>
                <a:latin typeface="Signika"/>
                <a:ea typeface="Signika"/>
                <a:cs typeface="Signika"/>
                <a:sym typeface="Signika"/>
              </a:rPr>
              <a:t>Models and partnerships</a:t>
            </a:r>
            <a:endParaRPr sz="1250">
              <a:solidFill>
                <a:schemeClr val="lt1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50">
              <a:solidFill>
                <a:schemeClr val="lt1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50">
                <a:solidFill>
                  <a:schemeClr val="lt1"/>
                </a:solidFill>
                <a:latin typeface="Signika"/>
                <a:ea typeface="Signika"/>
                <a:cs typeface="Signika"/>
                <a:sym typeface="Signika"/>
              </a:rPr>
              <a:t>Coordinator/Director Training</a:t>
            </a:r>
            <a:endParaRPr b="1" sz="1250">
              <a:solidFill>
                <a:schemeClr val="lt1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50">
                <a:solidFill>
                  <a:schemeClr val="lt1"/>
                </a:solidFill>
                <a:latin typeface="Signika"/>
                <a:ea typeface="Signika"/>
                <a:cs typeface="Signika"/>
                <a:sym typeface="Signika"/>
              </a:rPr>
              <a:t>Onboarding and leadership skills</a:t>
            </a:r>
            <a:endParaRPr sz="1250">
              <a:solidFill>
                <a:schemeClr val="lt1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50">
              <a:solidFill>
                <a:schemeClr val="lt1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50">
                <a:solidFill>
                  <a:schemeClr val="lt1"/>
                </a:solidFill>
                <a:latin typeface="Signika"/>
                <a:ea typeface="Signika"/>
                <a:cs typeface="Signika"/>
                <a:sym typeface="Signika"/>
              </a:rPr>
              <a:t>School Attendance</a:t>
            </a:r>
            <a:endParaRPr b="1" sz="1250">
              <a:solidFill>
                <a:schemeClr val="lt1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50">
                <a:solidFill>
                  <a:schemeClr val="lt1"/>
                </a:solidFill>
                <a:latin typeface="Signika"/>
                <a:ea typeface="Signika"/>
                <a:cs typeface="Signika"/>
                <a:sym typeface="Signika"/>
              </a:rPr>
              <a:t>Community School approach and strategies</a:t>
            </a:r>
            <a:endParaRPr sz="1250">
              <a:solidFill>
                <a:schemeClr val="lt1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96" name="Google Shape;96;p16"/>
          <p:cNvSpPr/>
          <p:nvPr/>
        </p:nvSpPr>
        <p:spPr>
          <a:xfrm>
            <a:off x="4188525" y="1813500"/>
            <a:ext cx="4955400" cy="1800300"/>
          </a:xfrm>
          <a:prstGeom prst="rect">
            <a:avLst/>
          </a:prstGeom>
          <a:solidFill>
            <a:srgbClr val="4670A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1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Signika"/>
                <a:ea typeface="Signika"/>
                <a:cs typeface="Signika"/>
                <a:sym typeface="Signika"/>
              </a:rPr>
              <a:t>Join a Regional Community!</a:t>
            </a:r>
            <a:endParaRPr b="1" sz="1200">
              <a:solidFill>
                <a:schemeClr val="lt1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Signika"/>
                <a:ea typeface="Signika"/>
                <a:cs typeface="Signika"/>
                <a:sym typeface="Signika"/>
              </a:rPr>
              <a:t>In-person/Virtual Professional Development and Communities of Practice</a:t>
            </a:r>
            <a:endParaRPr sz="1200">
              <a:solidFill>
                <a:schemeClr val="lt1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97" name="Google Shape;97;p16"/>
          <p:cNvSpPr txBox="1"/>
          <p:nvPr/>
        </p:nvSpPr>
        <p:spPr>
          <a:xfrm>
            <a:off x="4255675" y="2487988"/>
            <a:ext cx="16539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Signika"/>
                <a:ea typeface="Signika"/>
                <a:cs typeface="Signika"/>
                <a:sym typeface="Signika"/>
              </a:rPr>
              <a:t>REGIONAL ROUNDTABLES</a:t>
            </a:r>
            <a:endParaRPr b="1" sz="1100">
              <a:solidFill>
                <a:schemeClr val="lt1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Signika"/>
                <a:ea typeface="Signika"/>
                <a:cs typeface="Signika"/>
                <a:sym typeface="Signika"/>
              </a:rPr>
              <a:t>Request a facilitated conversation within your community</a:t>
            </a:r>
            <a:endParaRPr sz="1100">
              <a:solidFill>
                <a:schemeClr val="lt1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98" name="Google Shape;98;p16"/>
          <p:cNvSpPr txBox="1"/>
          <p:nvPr/>
        </p:nvSpPr>
        <p:spPr>
          <a:xfrm>
            <a:off x="5764713" y="2487988"/>
            <a:ext cx="18030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Signika"/>
                <a:ea typeface="Signika"/>
                <a:cs typeface="Signika"/>
                <a:sym typeface="Signika"/>
              </a:rPr>
              <a:t>PROFESSIONAL DEVELOPMENT </a:t>
            </a:r>
            <a:endParaRPr b="1" sz="1100">
              <a:solidFill>
                <a:schemeClr val="lt1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Signika"/>
                <a:ea typeface="Signika"/>
                <a:cs typeface="Signika"/>
                <a:sym typeface="Signika"/>
              </a:rPr>
              <a:t>Visit our website for in-person and virtual statewide learning opportunities</a:t>
            </a:r>
            <a:endParaRPr sz="1100">
              <a:solidFill>
                <a:schemeClr val="lt1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99" name="Google Shape;99;p16"/>
          <p:cNvSpPr txBox="1"/>
          <p:nvPr/>
        </p:nvSpPr>
        <p:spPr>
          <a:xfrm>
            <a:off x="7429200" y="2488000"/>
            <a:ext cx="16539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Signika"/>
                <a:ea typeface="Signika"/>
                <a:cs typeface="Signika"/>
                <a:sym typeface="Signika"/>
              </a:rPr>
              <a:t>COMMUNITIES OF PRACTICE Join a virtual </a:t>
            </a:r>
            <a:r>
              <a:rPr lang="en" sz="1100">
                <a:solidFill>
                  <a:schemeClr val="lt1"/>
                </a:solidFill>
                <a:latin typeface="Signika"/>
                <a:ea typeface="Signika"/>
                <a:cs typeface="Signika"/>
                <a:sym typeface="Signika"/>
              </a:rPr>
              <a:t>learning community, or ask to be connected with other districts</a:t>
            </a:r>
            <a:endParaRPr sz="1100">
              <a:solidFill>
                <a:schemeClr val="lt1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pic>
        <p:nvPicPr>
          <p:cNvPr id="100" name="Google Shape;100;p16"/>
          <p:cNvPicPr preferRelativeResize="0"/>
          <p:nvPr/>
        </p:nvPicPr>
        <p:blipFill rotWithShape="1">
          <a:blip r:embed="rId3">
            <a:alphaModFix/>
          </a:blip>
          <a:srcRect b="8103" l="3588" r="64965" t="8694"/>
          <a:stretch/>
        </p:blipFill>
        <p:spPr>
          <a:xfrm>
            <a:off x="4878438" y="2279950"/>
            <a:ext cx="330871" cy="291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6"/>
          <p:cNvPicPr preferRelativeResize="0"/>
          <p:nvPr/>
        </p:nvPicPr>
        <p:blipFill rotWithShape="1">
          <a:blip r:embed="rId3">
            <a:alphaModFix/>
          </a:blip>
          <a:srcRect b="8103" l="3588" r="64965" t="8694"/>
          <a:stretch/>
        </p:blipFill>
        <p:spPr>
          <a:xfrm>
            <a:off x="6484575" y="2279950"/>
            <a:ext cx="330871" cy="291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6"/>
          <p:cNvPicPr preferRelativeResize="0"/>
          <p:nvPr/>
        </p:nvPicPr>
        <p:blipFill rotWithShape="1">
          <a:blip r:embed="rId3">
            <a:alphaModFix/>
          </a:blip>
          <a:srcRect b="8103" l="3588" r="64965" t="8694"/>
          <a:stretch/>
        </p:blipFill>
        <p:spPr>
          <a:xfrm>
            <a:off x="8090713" y="2279950"/>
            <a:ext cx="330871" cy="291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6"/>
          <p:cNvPicPr preferRelativeResize="0"/>
          <p:nvPr/>
        </p:nvPicPr>
        <p:blipFill rotWithShape="1">
          <a:blip r:embed="rId5">
            <a:alphaModFix/>
          </a:blip>
          <a:srcRect b="2953" l="0" r="0" t="5622"/>
          <a:stretch/>
        </p:blipFill>
        <p:spPr>
          <a:xfrm>
            <a:off x="7216125" y="3671099"/>
            <a:ext cx="1716997" cy="1363624"/>
          </a:xfrm>
          <a:prstGeom prst="rect">
            <a:avLst/>
          </a:prstGeom>
          <a:solidFill>
            <a:srgbClr val="063760"/>
          </a:solidFill>
          <a:ln>
            <a:noFill/>
          </a:ln>
        </p:spPr>
      </p:pic>
      <p:cxnSp>
        <p:nvCxnSpPr>
          <p:cNvPr id="104" name="Google Shape;104;p16"/>
          <p:cNvCxnSpPr/>
          <p:nvPr/>
        </p:nvCxnSpPr>
        <p:spPr>
          <a:xfrm>
            <a:off x="4057463" y="1649600"/>
            <a:ext cx="8100" cy="33276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dot"/>
            <a:round/>
            <a:headEnd len="med" w="med" type="none"/>
            <a:tailEnd len="med" w="med" type="none"/>
          </a:ln>
        </p:spPr>
      </p:cxnSp>
      <p:pic>
        <p:nvPicPr>
          <p:cNvPr id="105" name="Google Shape;105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8863" y="1646824"/>
            <a:ext cx="383900" cy="359910"/>
          </a:xfrm>
          <a:prstGeom prst="rect">
            <a:avLst/>
          </a:prstGeom>
          <a:solidFill>
            <a:srgbClr val="063760"/>
          </a:solidFill>
          <a:ln>
            <a:noFill/>
          </a:ln>
        </p:spPr>
      </p:pic>
      <p:pic>
        <p:nvPicPr>
          <p:cNvPr id="106" name="Google Shape;106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8864" y="2174825"/>
            <a:ext cx="383875" cy="333365"/>
          </a:xfrm>
          <a:prstGeom prst="rect">
            <a:avLst/>
          </a:prstGeom>
          <a:solidFill>
            <a:srgbClr val="063760"/>
          </a:solidFill>
          <a:ln>
            <a:noFill/>
          </a:ln>
        </p:spPr>
      </p:pic>
      <p:pic>
        <p:nvPicPr>
          <p:cNvPr id="107" name="Google Shape;107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90130" y="2754687"/>
            <a:ext cx="301357" cy="393750"/>
          </a:xfrm>
          <a:prstGeom prst="rect">
            <a:avLst/>
          </a:prstGeom>
          <a:solidFill>
            <a:srgbClr val="063760"/>
          </a:solidFill>
          <a:ln>
            <a:noFill/>
          </a:ln>
        </p:spPr>
      </p:pic>
      <p:pic>
        <p:nvPicPr>
          <p:cNvPr id="108" name="Google Shape;108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5375" y="3350137"/>
            <a:ext cx="330850" cy="355550"/>
          </a:xfrm>
          <a:prstGeom prst="rect">
            <a:avLst/>
          </a:prstGeom>
          <a:solidFill>
            <a:srgbClr val="063760"/>
          </a:solidFill>
          <a:ln>
            <a:noFill/>
          </a:ln>
        </p:spPr>
      </p:pic>
      <p:pic>
        <p:nvPicPr>
          <p:cNvPr id="109" name="Google Shape;109;p1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48875" y="3906200"/>
            <a:ext cx="383875" cy="343498"/>
          </a:xfrm>
          <a:prstGeom prst="rect">
            <a:avLst/>
          </a:prstGeom>
          <a:solidFill>
            <a:srgbClr val="063760"/>
          </a:solidFill>
          <a:ln>
            <a:noFill/>
          </a:ln>
        </p:spPr>
      </p:pic>
      <p:pic>
        <p:nvPicPr>
          <p:cNvPr id="110" name="Google Shape;110;p1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75411" y="4450225"/>
            <a:ext cx="330850" cy="382885"/>
          </a:xfrm>
          <a:prstGeom prst="rect">
            <a:avLst/>
          </a:prstGeom>
          <a:solidFill>
            <a:srgbClr val="063760"/>
          </a:solidFill>
          <a:ln>
            <a:noFill/>
          </a:ln>
        </p:spPr>
      </p:pic>
      <p:pic>
        <p:nvPicPr>
          <p:cNvPr id="111" name="Google Shape;111;p1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429200" y="521854"/>
            <a:ext cx="1653900" cy="419552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6"/>
          <p:cNvSpPr txBox="1"/>
          <p:nvPr/>
        </p:nvSpPr>
        <p:spPr>
          <a:xfrm>
            <a:off x="7695025" y="266700"/>
            <a:ext cx="1187100" cy="22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4670A1"/>
                </a:solidFill>
                <a:latin typeface="Signika"/>
                <a:ea typeface="Signika"/>
                <a:cs typeface="Signika"/>
                <a:sym typeface="Signika"/>
              </a:rPr>
              <a:t>Made possible by:</a:t>
            </a:r>
            <a:endParaRPr b="1" sz="1000">
              <a:solidFill>
                <a:srgbClr val="4670A1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113" name="Google Shape;113;p16"/>
          <p:cNvSpPr txBox="1"/>
          <p:nvPr/>
        </p:nvSpPr>
        <p:spPr>
          <a:xfrm>
            <a:off x="4561425" y="3787075"/>
            <a:ext cx="2351100" cy="8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Signika"/>
                <a:ea typeface="Signika"/>
                <a:cs typeface="Signika"/>
                <a:sym typeface="Signika"/>
              </a:rPr>
              <a:t>Contact us:</a:t>
            </a:r>
            <a:endParaRPr b="1">
              <a:solidFill>
                <a:schemeClr val="lt1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rgbClr val="3CC1CC"/>
                </a:solidFill>
                <a:latin typeface="Signika"/>
                <a:ea typeface="Signika"/>
                <a:cs typeface="Signika"/>
                <a:sym typeface="Signika"/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cstac@binghamton.edu</a:t>
            </a:r>
            <a:endParaRPr>
              <a:solidFill>
                <a:srgbClr val="3CC1CC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CC1CC"/>
                </a:solidFill>
                <a:latin typeface="Signika"/>
                <a:ea typeface="Signika"/>
                <a:cs typeface="Signika"/>
                <a:sym typeface="Signika"/>
              </a:rPr>
              <a:t>(607)777-9284</a:t>
            </a:r>
            <a:endParaRPr>
              <a:solidFill>
                <a:srgbClr val="3CC1CC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CC1CC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rgbClr val="3CC1CC"/>
                </a:solidFill>
                <a:latin typeface="Signika"/>
                <a:ea typeface="Signika"/>
                <a:cs typeface="Signika"/>
                <a:sym typeface="Signika"/>
                <a:hlinkClick r:id="rId1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nyscommunityschools.org</a:t>
            </a:r>
            <a:endParaRPr>
              <a:solidFill>
                <a:srgbClr val="3CC1CC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7"/>
          <p:cNvSpPr txBox="1"/>
          <p:nvPr>
            <p:ph type="title"/>
          </p:nvPr>
        </p:nvSpPr>
        <p:spPr>
          <a:xfrm>
            <a:off x="269350" y="145625"/>
            <a:ext cx="8520600" cy="572700"/>
          </a:xfrm>
          <a:prstGeom prst="rect">
            <a:avLst/>
          </a:prstGeom>
          <a:solidFill>
            <a:srgbClr val="1C4888"/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b="1" i="1" lang="en">
                <a:solidFill>
                  <a:schemeClr val="lt1"/>
                </a:solidFill>
              </a:rPr>
              <a:t>Draw Your Neighbor</a:t>
            </a:r>
            <a:endParaRPr b="1" i="1">
              <a:solidFill>
                <a:schemeClr val="lt1"/>
              </a:solidFill>
            </a:endParaRPr>
          </a:p>
        </p:txBody>
      </p:sp>
      <p:sp>
        <p:nvSpPr>
          <p:cNvPr id="119" name="Google Shape;119;p17"/>
          <p:cNvSpPr txBox="1"/>
          <p:nvPr/>
        </p:nvSpPr>
        <p:spPr>
          <a:xfrm>
            <a:off x="151275" y="4266300"/>
            <a:ext cx="5856300" cy="877200"/>
          </a:xfrm>
          <a:prstGeom prst="rect">
            <a:avLst/>
          </a:prstGeom>
          <a:noFill/>
          <a:ln cap="flat" cmpd="sng" w="38100">
            <a:solidFill>
              <a:srgbClr val="1C488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Char char="❖"/>
            </a:pPr>
            <a:r>
              <a:rPr b="1" lang="en" sz="2000" u="sng">
                <a:solidFill>
                  <a:schemeClr val="hlink"/>
                </a:solidFill>
                <a:hlinkClick r:id="rId3"/>
              </a:rPr>
              <a:t>https://www.ted.com/talks/tim_brown_tales_of_creativity_and_play</a:t>
            </a:r>
            <a:endParaRPr b="1" sz="2000">
              <a:solidFill>
                <a:schemeClr val="dk2"/>
              </a:solidFill>
            </a:endParaRPr>
          </a:p>
        </p:txBody>
      </p:sp>
      <p:pic>
        <p:nvPicPr>
          <p:cNvPr id="120" name="Google Shape;120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45550" y="4420575"/>
            <a:ext cx="1938825" cy="6462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other's Day (Provided by Getty Images)" id="121" name="Google Shape;121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70854">
            <a:off x="303676" y="1066476"/>
            <a:ext cx="2019749" cy="15089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appy preteen kids showing drawings after sketching by looking camera at home - concept of baby sitting, growth and childhood. (Provided by Getty Images)" id="122" name="Google Shape;122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02650" y="2503275"/>
            <a:ext cx="2389980" cy="15929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hildren's drawing (Provided by Getty Images)" id="123" name="Google Shape;123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422758">
            <a:off x="2301899" y="1046223"/>
            <a:ext cx="2308526" cy="15048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hild holding her drawing on a paper (Provided by Getty Images)" id="124" name="Google Shape;124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689750" y="2434325"/>
            <a:ext cx="2476124" cy="16503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SA, California, Los Angeles, Girl (6-7) drawing portrait (Provided by Getty Images)" id="125" name="Google Shape;125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917025" y="1094012"/>
            <a:ext cx="2112850" cy="14092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n african american female child with curly hair shows off a drawing she did with crayons (Provided by Getty Images)" id="126" name="Google Shape;126;p1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029875" y="1200000"/>
            <a:ext cx="1809326" cy="29810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1C4888"/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b="1" lang="en">
                <a:solidFill>
                  <a:schemeClr val="lt1"/>
                </a:solidFill>
              </a:rPr>
              <a:t>Agenda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132" name="Google Shape;132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45550" y="4420575"/>
            <a:ext cx="1938825" cy="646275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8"/>
          <p:cNvSpPr txBox="1"/>
          <p:nvPr/>
        </p:nvSpPr>
        <p:spPr>
          <a:xfrm>
            <a:off x="159225" y="1401900"/>
            <a:ext cx="53259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AutoNum type="arabicPeriod"/>
            </a:pPr>
            <a:r>
              <a:rPr lang="en" sz="2000">
                <a:solidFill>
                  <a:schemeClr val="dk2"/>
                </a:solidFill>
              </a:rPr>
              <a:t>Continuous Improvement = On-Going Problem Solving</a:t>
            </a:r>
            <a:endParaRPr sz="2000">
              <a:solidFill>
                <a:schemeClr val="dk2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AutoNum type="arabicPeriod"/>
            </a:pPr>
            <a:r>
              <a:rPr lang="en" sz="2000">
                <a:solidFill>
                  <a:schemeClr val="dk2"/>
                </a:solidFill>
              </a:rPr>
              <a:t>Embracing the Challenges</a:t>
            </a:r>
            <a:endParaRPr sz="2000">
              <a:solidFill>
                <a:schemeClr val="dk2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AutoNum type="arabicPeriod"/>
            </a:pPr>
            <a:r>
              <a:rPr lang="en" sz="2000">
                <a:solidFill>
                  <a:schemeClr val="dk2"/>
                </a:solidFill>
              </a:rPr>
              <a:t>Technical vs Adaptive Challenges</a:t>
            </a:r>
            <a:endParaRPr sz="2000">
              <a:solidFill>
                <a:schemeClr val="dk2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AutoNum type="arabicPeriod"/>
            </a:pPr>
            <a:r>
              <a:rPr lang="en" sz="2000">
                <a:solidFill>
                  <a:schemeClr val="dk2"/>
                </a:solidFill>
              </a:rPr>
              <a:t>Creative Problem Solving Process( CPS)</a:t>
            </a:r>
            <a:endParaRPr sz="2000">
              <a:solidFill>
                <a:schemeClr val="dk2"/>
              </a:solidFill>
            </a:endParaRPr>
          </a:p>
        </p:txBody>
      </p:sp>
      <p:pic>
        <p:nvPicPr>
          <p:cNvPr id="134" name="Google Shape;13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38400" y="1202225"/>
            <a:ext cx="3302400" cy="284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raphical user interface, text&#10;&#10;Description automatically generated" id="140" name="Google Shape;140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97413" y="1881707"/>
            <a:ext cx="3111262" cy="7367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phical user interface, text&#10;&#10;Description automatically generated" id="141" name="Google Shape;141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97413" y="1881707"/>
            <a:ext cx="3111262" cy="10380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phical user interface, text&#10;&#10;Description automatically generated" id="142" name="Google Shape;142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97413" y="1881706"/>
            <a:ext cx="3111262" cy="13524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phical user interface, text&#10;&#10;Description automatically generated" id="143" name="Google Shape;143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797413" y="1881707"/>
            <a:ext cx="3111262" cy="169588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4" name="Google Shape;144;p19"/>
          <p:cNvGrpSpPr/>
          <p:nvPr/>
        </p:nvGrpSpPr>
        <p:grpSpPr>
          <a:xfrm>
            <a:off x="603900" y="386225"/>
            <a:ext cx="7051605" cy="4686840"/>
            <a:chOff x="637975" y="617775"/>
            <a:chExt cx="7051605" cy="4525724"/>
          </a:xfrm>
        </p:grpSpPr>
        <p:pic>
          <p:nvPicPr>
            <p:cNvPr id="145" name="Google Shape;145;p19"/>
            <p:cNvPicPr preferRelativeResize="0"/>
            <p:nvPr/>
          </p:nvPicPr>
          <p:blipFill rotWithShape="1">
            <a:blip r:embed="rId7">
              <a:alphaModFix/>
            </a:blip>
            <a:srcRect b="0" l="5875" r="5109" t="14310"/>
            <a:stretch/>
          </p:blipFill>
          <p:spPr>
            <a:xfrm>
              <a:off x="637975" y="617775"/>
              <a:ext cx="7051605" cy="45257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6" name="Google Shape;146;p19"/>
            <p:cNvSpPr/>
            <p:nvPr/>
          </p:nvSpPr>
          <p:spPr>
            <a:xfrm>
              <a:off x="932800" y="1006450"/>
              <a:ext cx="5236800" cy="34674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descr="Graphical user interface, text&#10;&#10;Description automatically generated" id="147" name="Google Shape;147;p1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797413" y="1881705"/>
            <a:ext cx="3111262" cy="2190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iagram&#10;&#10;Description automatically generated" id="148" name="Google Shape;148;p1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951351" y="2004217"/>
            <a:ext cx="1331072" cy="13332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hape, arrow&#10;&#10;Description automatically generated" id="149" name="Google Shape;149;p1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949204" y="2004217"/>
            <a:ext cx="1335367" cy="13332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hart&#10;&#10;Description automatically generated" id="150" name="Google Shape;150;p19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2663667" y="1736070"/>
            <a:ext cx="1906439" cy="18592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hart&#10;&#10;Description automatically generated" id="151" name="Google Shape;151;p19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2067905" y="1123992"/>
            <a:ext cx="3097964" cy="309367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camera lens, arch&#10;&#10;Description automatically generated" id="152" name="Google Shape;152;p19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812424" y="861202"/>
            <a:ext cx="3608925" cy="3608925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19"/>
          <p:cNvSpPr/>
          <p:nvPr/>
        </p:nvSpPr>
        <p:spPr>
          <a:xfrm rot="-7231782">
            <a:off x="4276137" y="1716061"/>
            <a:ext cx="1629969" cy="447877"/>
          </a:xfrm>
          <a:prstGeom prst="ellipse">
            <a:avLst/>
          </a:prstGeom>
          <a:noFill/>
          <a:ln cap="flat" cmpd="sng" w="38100">
            <a:solidFill>
              <a:srgbClr val="FF149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0"/>
          <p:cNvSpPr txBox="1"/>
          <p:nvPr>
            <p:ph type="title"/>
          </p:nvPr>
        </p:nvSpPr>
        <p:spPr>
          <a:xfrm>
            <a:off x="311700" y="184225"/>
            <a:ext cx="8520600" cy="572700"/>
          </a:xfrm>
          <a:prstGeom prst="rect">
            <a:avLst/>
          </a:prstGeom>
          <a:solidFill>
            <a:srgbClr val="1C4888"/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b="1" lang="en">
                <a:solidFill>
                  <a:schemeClr val="lt1"/>
                </a:solidFill>
              </a:rPr>
              <a:t>Continuous Improvement = On-Going Problem Solving</a:t>
            </a:r>
            <a:endParaRPr b="1" i="1">
              <a:solidFill>
                <a:schemeClr val="lt1"/>
              </a:solidFill>
            </a:endParaRPr>
          </a:p>
        </p:txBody>
      </p:sp>
      <p:pic>
        <p:nvPicPr>
          <p:cNvPr id="159" name="Google Shape;159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45550" y="4467275"/>
            <a:ext cx="1938825" cy="64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56275" y="988900"/>
            <a:ext cx="2685051" cy="3246401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61" name="Google Shape;161;p20"/>
          <p:cNvSpPr txBox="1"/>
          <p:nvPr/>
        </p:nvSpPr>
        <p:spPr>
          <a:xfrm>
            <a:off x="0" y="1006675"/>
            <a:ext cx="5751300" cy="297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AutoNum type="arabicPeriod"/>
            </a:pPr>
            <a:r>
              <a:rPr b="1" lang="en" sz="2000">
                <a:solidFill>
                  <a:schemeClr val="dk2"/>
                </a:solidFill>
              </a:rPr>
              <a:t>Continuous improvement</a:t>
            </a:r>
            <a:r>
              <a:rPr lang="en" sz="2000">
                <a:solidFill>
                  <a:schemeClr val="dk2"/>
                </a:solidFill>
              </a:rPr>
              <a:t> is a </a:t>
            </a:r>
            <a:r>
              <a:rPr i="1" lang="en" sz="2000">
                <a:solidFill>
                  <a:schemeClr val="dk2"/>
                </a:solidFill>
              </a:rPr>
              <a:t>philosophy</a:t>
            </a:r>
            <a:r>
              <a:rPr lang="en" sz="2000">
                <a:solidFill>
                  <a:schemeClr val="dk2"/>
                </a:solidFill>
              </a:rPr>
              <a:t> in Community Schools that says:</a:t>
            </a:r>
            <a:br>
              <a:rPr lang="en" sz="2000">
                <a:solidFill>
                  <a:schemeClr val="dk2"/>
                </a:solidFill>
              </a:rPr>
            </a:br>
            <a:r>
              <a:rPr i="1" lang="en" sz="2000">
                <a:solidFill>
                  <a:schemeClr val="dk2"/>
                </a:solidFill>
              </a:rPr>
              <a:t>“We’re never done growing. We can always do better—for students, families, and staff.”</a:t>
            </a:r>
            <a:endParaRPr i="1" sz="2000">
              <a:solidFill>
                <a:schemeClr val="dk2"/>
              </a:solidFill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AutoNum type="arabicPeriod"/>
            </a:pPr>
            <a:r>
              <a:rPr b="1" lang="en" sz="2000">
                <a:solidFill>
                  <a:schemeClr val="dk2"/>
                </a:solidFill>
              </a:rPr>
              <a:t>Problem solving</a:t>
            </a:r>
            <a:r>
              <a:rPr lang="en" sz="2000">
                <a:solidFill>
                  <a:schemeClr val="dk2"/>
                </a:solidFill>
              </a:rPr>
              <a:t> is the </a:t>
            </a:r>
            <a:r>
              <a:rPr i="1" lang="en" sz="2000">
                <a:solidFill>
                  <a:schemeClr val="dk2"/>
                </a:solidFill>
              </a:rPr>
              <a:t>how</a:t>
            </a:r>
            <a:r>
              <a:rPr lang="en" sz="2000">
                <a:solidFill>
                  <a:schemeClr val="dk2"/>
                </a:solidFill>
              </a:rPr>
              <a:t>—the structured process you use to understand what’s not working, experiment with solutions, and adapt.</a:t>
            </a:r>
            <a:endParaRPr sz="20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1C4888"/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b="1" lang="en">
                <a:solidFill>
                  <a:schemeClr val="lt1"/>
                </a:solidFill>
              </a:rPr>
              <a:t>When Problems Overwhelm Us</a:t>
            </a:r>
            <a:endParaRPr b="1" i="1">
              <a:solidFill>
                <a:schemeClr val="lt1"/>
              </a:solidFill>
            </a:endParaRPr>
          </a:p>
        </p:txBody>
      </p:sp>
      <p:pic>
        <p:nvPicPr>
          <p:cNvPr id="167" name="Google Shape;167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45550" y="4420575"/>
            <a:ext cx="1938825" cy="64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2275" y="1356500"/>
            <a:ext cx="3857025" cy="282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12423" y="1356500"/>
            <a:ext cx="3718277" cy="28259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70" name="Google Shape;170;p21"/>
          <p:cNvSpPr txBox="1"/>
          <p:nvPr/>
        </p:nvSpPr>
        <p:spPr>
          <a:xfrm rot="-391826">
            <a:off x="-38330" y="2932234"/>
            <a:ext cx="9179561" cy="569533"/>
          </a:xfrm>
          <a:prstGeom prst="rect">
            <a:avLst/>
          </a:prstGeom>
          <a:solidFill>
            <a:srgbClr val="1C4888"/>
          </a:solidFill>
          <a:ln cap="flat" cmpd="sng" w="38100">
            <a:solidFill>
              <a:srgbClr val="1C488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</a:rPr>
              <a:t>We need to manage our desire to solve the problem too quickly!</a:t>
            </a:r>
            <a:endParaRPr sz="2500"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